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5569"/>
    <a:srgbClr val="6D7888"/>
    <a:srgbClr val="059669"/>
    <a:srgbClr val="F8FAFC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4" d="100"/>
          <a:sy n="104" d="100"/>
        </p:scale>
        <p:origin x="756" y="114"/>
      </p:cViewPr>
      <p:guideLst>
        <p:guide orient="horz" pos="2137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1FDC3F-6D11-4EEC-8194-DF6B0A180EBE}" type="datetimeFigureOut">
              <a:rPr lang="ko-KR" altLang="en-US" smtClean="0"/>
              <a:t>2026-08-20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C24849-F045-4D06-9FA8-2F3AD0A465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3642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C24849-F045-4D06-9FA8-2F3AD0A46543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5226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C24849-F045-4D06-9FA8-2F3AD0A46543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1893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9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1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3.png"/><Relationship Id="rId7" Type="http://schemas.openxmlformats.org/officeDocument/2006/relationships/image" Target="../media/image27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36.jp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1442" y="2061268"/>
            <a:ext cx="3388965" cy="4476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46297" y="2648049"/>
            <a:ext cx="10299255" cy="156190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4200" b="0" i="0" u="none" dirty="0">
                <a:solidFill>
                  <a:srgbClr val="0F172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2027년 </a:t>
            </a:r>
            <a:r>
              <a:rPr sz="4200" b="0" i="0" u="none" dirty="0" err="1">
                <a:solidFill>
                  <a:srgbClr val="0F172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물류기기공동이용지원사업</a:t>
            </a:r>
            <a:r>
              <a:rPr dirty="0">
                <a:latin typeface="HY견고딕" panose="02030600000101010101" pitchFamily="18" charset="-127"/>
                <a:ea typeface="HY견고딕" panose="02030600000101010101" pitchFamily="18" charset="-127"/>
              </a:rPr>
              <a:t>
</a:t>
            </a:r>
            <a:r>
              <a:rPr sz="4200" b="0" i="0" u="none" dirty="0">
                <a:solidFill>
                  <a:srgbClr val="0F172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sz="4200" b="0" i="0" u="none" dirty="0" err="1">
                <a:solidFill>
                  <a:srgbClr val="0F172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사업대상자</a:t>
            </a:r>
            <a:r>
              <a:rPr sz="4200" b="0" i="0" u="none" dirty="0">
                <a:solidFill>
                  <a:srgbClr val="0F172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sz="4200" b="0" i="0" u="none" dirty="0" err="1">
                <a:solidFill>
                  <a:srgbClr val="0F172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모집</a:t>
            </a:r>
            <a:r>
              <a:rPr sz="4200" b="0" i="0" u="none" dirty="0">
                <a:solidFill>
                  <a:srgbClr val="0F172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및 </a:t>
            </a:r>
            <a:r>
              <a:rPr sz="4200" b="0" i="0" u="none" dirty="0" err="1">
                <a:solidFill>
                  <a:srgbClr val="0F172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사용계획서</a:t>
            </a:r>
            <a:r>
              <a:rPr sz="4200" b="0" i="0" u="none" dirty="0">
                <a:solidFill>
                  <a:srgbClr val="0F172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sz="4200" b="0" i="0" u="none" dirty="0" err="1">
                <a:solidFill>
                  <a:srgbClr val="0F172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제출</a:t>
            </a:r>
            <a:r>
              <a:rPr sz="4200" b="0" i="0" u="none" dirty="0">
                <a:solidFill>
                  <a:srgbClr val="0F172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sz="4200" b="0" i="0" u="none" dirty="0" err="1">
                <a:solidFill>
                  <a:srgbClr val="0F172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안내</a:t>
            </a:r>
            <a:endParaRPr sz="4200" b="0" i="0" u="none" dirty="0">
              <a:solidFill>
                <a:srgbClr val="0F172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8583" y="5895486"/>
            <a:ext cx="2990582" cy="870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925" y="1419225"/>
            <a:ext cx="5381625" cy="4962525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0300" y="1419225"/>
            <a:ext cx="5381625" cy="49625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476250"/>
            <a:ext cx="11601450" cy="4385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US" sz="2850" b="1" i="0" u="none">
                <a:solidFill>
                  <a:srgbClr val="0F172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1. </a:t>
            </a:r>
            <a:r>
              <a:rPr sz="2850" b="1" i="0" u="none">
                <a:solidFill>
                  <a:srgbClr val="0F172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사용계획서 제출 방법 (</a:t>
            </a:r>
            <a:r>
              <a:rPr lang="ko-KR" altLang="en-US" sz="2850" b="1" i="0" u="none">
                <a:solidFill>
                  <a:srgbClr val="0F172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기존사업자</a:t>
            </a:r>
            <a:r>
              <a:rPr lang="en-US" altLang="ko-KR" sz="2850" b="1" i="0" u="none">
                <a:solidFill>
                  <a:srgbClr val="0F172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&amp;</a:t>
            </a:r>
            <a:r>
              <a:rPr lang="ko-KR" altLang="en-US" sz="2850" b="1" i="0" u="none">
                <a:solidFill>
                  <a:srgbClr val="0F172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신규사업자</a:t>
            </a:r>
            <a:r>
              <a:rPr sz="2850" b="1" i="0" u="none">
                <a:solidFill>
                  <a:srgbClr val="0F172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500" y="1104900"/>
            <a:ext cx="11049000" cy="28575"/>
          </a:xfrm>
          <a:prstGeom prst="rect">
            <a:avLst/>
          </a:prstGeom>
          <a:solidFill>
            <a:srgbClr val="0596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323975" y="1778771"/>
            <a:ext cx="4500562" cy="30008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950" b="1" i="0" u="none">
                <a:solidFill>
                  <a:srgbClr val="059669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기존 사업자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91350" y="1778771"/>
            <a:ext cx="4500562" cy="30008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950" b="1" i="0" u="none">
                <a:solidFill>
                  <a:srgbClr val="059669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신규 사업자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804987"/>
            <a:ext cx="314325" cy="2476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43000" y="2286000"/>
            <a:ext cx="4467225" cy="2301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0F172A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통합관리시스템 접속</a:t>
            </a:r>
            <a:r>
              <a:rPr sz="1350" b="0" i="0" u="none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(www.농산물물류기기.kr)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43000" y="2695575"/>
            <a:ext cx="4467225" cy="2314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 dirty="0" err="1">
                <a:solidFill>
                  <a:srgbClr val="334155"/>
                </a:solidFill>
                <a:latin typeface="+mn-ea"/>
              </a:rPr>
              <a:t>시스템</a:t>
            </a:r>
            <a:r>
              <a:rPr sz="1350" b="0" i="0" u="none" dirty="0">
                <a:solidFill>
                  <a:srgbClr val="334155"/>
                </a:solidFill>
                <a:latin typeface="+mn-ea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+mn-ea"/>
              </a:rPr>
              <a:t>로그인</a:t>
            </a:r>
            <a:r>
              <a:rPr sz="1350" b="0" i="0" u="none" dirty="0">
                <a:solidFill>
                  <a:srgbClr val="334155"/>
                </a:solidFill>
                <a:latin typeface="+mn-ea"/>
              </a:rPr>
              <a:t> 후 </a:t>
            </a:r>
            <a:r>
              <a:rPr sz="1350" b="0" i="0" u="none" dirty="0" err="1">
                <a:solidFill>
                  <a:srgbClr val="334155"/>
                </a:solidFill>
                <a:latin typeface="+mn-ea"/>
              </a:rPr>
              <a:t>메인화면</a:t>
            </a:r>
            <a:r>
              <a:rPr sz="1350" b="0" i="0" u="none" dirty="0">
                <a:solidFill>
                  <a:srgbClr val="334155"/>
                </a:solidFill>
                <a:latin typeface="+mn-ea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+mn-ea"/>
              </a:rPr>
              <a:t>접근</a:t>
            </a:r>
            <a:endParaRPr sz="1350" b="0" i="0" u="none" dirty="0">
              <a:solidFill>
                <a:srgbClr val="334155"/>
              </a:solidFill>
              <a:latin typeface="+mn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43000" y="3105150"/>
            <a:ext cx="4467225" cy="2301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0F172A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[사용계획제출]</a:t>
            </a:r>
            <a:r>
              <a:rPr sz="1350" b="0" i="0" u="none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메뉴 클릭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43000" y="3514725"/>
            <a:ext cx="4467225" cy="2301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사용계획서 작성 후 제출 완료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1775" y="1804987"/>
            <a:ext cx="314325" cy="24765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810375" y="2286000"/>
            <a:ext cx="4467225" cy="2301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메인화면에서 </a:t>
            </a:r>
            <a:r>
              <a:rPr sz="1350" b="1" i="0" u="none">
                <a:solidFill>
                  <a:srgbClr val="0F172A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[신규사업자등록]</a:t>
            </a:r>
            <a:r>
              <a:rPr sz="1350" b="0" i="0" u="none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메뉴 클릭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10375" y="2695575"/>
            <a:ext cx="4467225" cy="2301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신규회원 가입 (사업자등록) 진행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10375" y="3094149"/>
            <a:ext cx="4467225" cy="2301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사업자 등록 승인 대기 및 완료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10375" y="3514725"/>
            <a:ext cx="4467225" cy="486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승인 이후 로그인하여, </a:t>
            </a:r>
            <a:r>
              <a:rPr sz="1350" b="1" i="0" u="none">
                <a:solidFill>
                  <a:srgbClr val="0F172A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기존 사업자와 동일한 방식</a:t>
            </a:r>
            <a:r>
              <a:rPr sz="1350" b="0" i="0" u="none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으로</a:t>
            </a:r>
            <a:endParaRPr lang="en-US" sz="1350" b="0" i="0" u="none">
              <a:solidFill>
                <a:srgbClr val="334155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사용계획서 제출</a:t>
            </a:r>
          </a:p>
        </p:txBody>
      </p:sp>
      <p:pic>
        <p:nvPicPr>
          <p:cNvPr id="29" name="그림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866" y="3790950"/>
            <a:ext cx="5017742" cy="2224360"/>
          </a:xfrm>
          <a:prstGeom prst="rect">
            <a:avLst/>
          </a:prstGeom>
        </p:spPr>
      </p:pic>
      <p:pic>
        <p:nvPicPr>
          <p:cNvPr id="30" name="그림 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7181" y="4056063"/>
            <a:ext cx="4945012" cy="2184712"/>
          </a:xfrm>
          <a:prstGeom prst="rect">
            <a:avLst/>
          </a:prstGeom>
        </p:spPr>
      </p:pic>
      <p:pic>
        <p:nvPicPr>
          <p:cNvPr id="31" name="그림 3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626" y="496996"/>
            <a:ext cx="1803874" cy="524861"/>
          </a:xfrm>
          <a:prstGeom prst="rect">
            <a:avLst/>
          </a:prstGeom>
        </p:spPr>
      </p:pic>
      <p:sp>
        <p:nvSpPr>
          <p:cNvPr id="32" name="직사각형 31"/>
          <p:cNvSpPr/>
          <p:nvPr/>
        </p:nvSpPr>
        <p:spPr>
          <a:xfrm>
            <a:off x="828675" y="2235422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>
                <a:latin typeface="맑은 고딕" panose="020B0503020000020004" pitchFamily="50" charset="-127"/>
                <a:cs typeface="Pretendard" panose="02000503000000020004" pitchFamily="50" charset="-127"/>
              </a:rPr>
              <a:t>▶</a:t>
            </a:r>
            <a:endParaRPr lang="ko-KR" altLang="en-US" sz="1400"/>
          </a:p>
        </p:txBody>
      </p:sp>
      <p:sp>
        <p:nvSpPr>
          <p:cNvPr id="33" name="직사각형 32"/>
          <p:cNvSpPr/>
          <p:nvPr/>
        </p:nvSpPr>
        <p:spPr>
          <a:xfrm>
            <a:off x="828675" y="2664023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>
                <a:latin typeface="맑은 고딕" panose="020B0503020000020004" pitchFamily="50" charset="-127"/>
                <a:cs typeface="Pretendard" panose="02000503000000020004" pitchFamily="50" charset="-127"/>
              </a:rPr>
              <a:t>▶</a:t>
            </a:r>
            <a:endParaRPr lang="ko-KR" altLang="en-US" sz="1400"/>
          </a:p>
        </p:txBody>
      </p:sp>
      <p:sp>
        <p:nvSpPr>
          <p:cNvPr id="34" name="직사각형 33"/>
          <p:cNvSpPr/>
          <p:nvPr/>
        </p:nvSpPr>
        <p:spPr>
          <a:xfrm>
            <a:off x="840459" y="3071653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>
                <a:latin typeface="맑은 고딕" panose="020B0503020000020004" pitchFamily="50" charset="-127"/>
                <a:cs typeface="Pretendard" panose="02000503000000020004" pitchFamily="50" charset="-127"/>
              </a:rPr>
              <a:t>▶</a:t>
            </a:r>
            <a:endParaRPr lang="ko-KR" altLang="en-US" sz="1400"/>
          </a:p>
        </p:txBody>
      </p:sp>
      <p:sp>
        <p:nvSpPr>
          <p:cNvPr id="35" name="직사각형 34"/>
          <p:cNvSpPr/>
          <p:nvPr/>
        </p:nvSpPr>
        <p:spPr>
          <a:xfrm>
            <a:off x="842816" y="3467492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>
                <a:latin typeface="맑은 고딕" panose="020B0503020000020004" pitchFamily="50" charset="-127"/>
                <a:cs typeface="Pretendard" panose="02000503000000020004" pitchFamily="50" charset="-127"/>
              </a:rPr>
              <a:t>▶</a:t>
            </a:r>
            <a:endParaRPr lang="ko-KR" altLang="en-US" sz="1400"/>
          </a:p>
        </p:txBody>
      </p:sp>
      <p:sp>
        <p:nvSpPr>
          <p:cNvPr id="36" name="직사각형 35"/>
          <p:cNvSpPr/>
          <p:nvPr/>
        </p:nvSpPr>
        <p:spPr>
          <a:xfrm>
            <a:off x="6466349" y="2220217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>
                <a:latin typeface="맑은 고딕" panose="020B0503020000020004" pitchFamily="50" charset="-127"/>
                <a:cs typeface="Pretendard" panose="02000503000000020004" pitchFamily="50" charset="-127"/>
              </a:rPr>
              <a:t>▶</a:t>
            </a:r>
            <a:endParaRPr lang="ko-KR" altLang="en-US" sz="1400"/>
          </a:p>
        </p:txBody>
      </p:sp>
      <p:sp>
        <p:nvSpPr>
          <p:cNvPr id="37" name="직사각형 36"/>
          <p:cNvSpPr/>
          <p:nvPr/>
        </p:nvSpPr>
        <p:spPr>
          <a:xfrm>
            <a:off x="6466349" y="2661958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>
                <a:latin typeface="맑은 고딕" panose="020B0503020000020004" pitchFamily="50" charset="-127"/>
                <a:cs typeface="Pretendard" panose="02000503000000020004" pitchFamily="50" charset="-127"/>
              </a:rPr>
              <a:t>▶</a:t>
            </a:r>
            <a:endParaRPr lang="ko-KR" altLang="en-US" sz="1400"/>
          </a:p>
        </p:txBody>
      </p:sp>
      <p:sp>
        <p:nvSpPr>
          <p:cNvPr id="38" name="직사각형 37"/>
          <p:cNvSpPr/>
          <p:nvPr/>
        </p:nvSpPr>
        <p:spPr>
          <a:xfrm>
            <a:off x="6477350" y="3056358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>
                <a:latin typeface="맑은 고딕" panose="020B0503020000020004" pitchFamily="50" charset="-127"/>
                <a:cs typeface="Pretendard" panose="02000503000000020004" pitchFamily="50" charset="-127"/>
              </a:rPr>
              <a:t>▶</a:t>
            </a:r>
            <a:endParaRPr lang="ko-KR" altLang="en-US" sz="1400"/>
          </a:p>
        </p:txBody>
      </p:sp>
      <p:sp>
        <p:nvSpPr>
          <p:cNvPr id="45" name="직사각형 44"/>
          <p:cNvSpPr/>
          <p:nvPr/>
        </p:nvSpPr>
        <p:spPr>
          <a:xfrm>
            <a:off x="6465027" y="3483173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>
                <a:latin typeface="맑은 고딕" panose="020B0503020000020004" pitchFamily="50" charset="-127"/>
                <a:cs typeface="Pretendard" panose="02000503000000020004" pitchFamily="50" charset="-127"/>
              </a:rPr>
              <a:t>▶</a:t>
            </a:r>
            <a:endParaRPr lang="ko-KR" altLang="en-US" sz="1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611" y="1216518"/>
            <a:ext cx="4331940" cy="5461373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5454" y="1219875"/>
            <a:ext cx="6097934" cy="53570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239" y="1485608"/>
            <a:ext cx="441180" cy="44118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7888" y="1479591"/>
            <a:ext cx="466319" cy="46631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1500" y="476250"/>
            <a:ext cx="11601450" cy="4385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US" sz="2850" b="1" i="0" u="none">
                <a:solidFill>
                  <a:srgbClr val="0F172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2. </a:t>
            </a:r>
            <a:r>
              <a:rPr sz="2850" b="1" i="0" u="none">
                <a:solidFill>
                  <a:srgbClr val="0F172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신청서 작성 및 증빙서류 업로드 절차</a:t>
            </a:r>
          </a:p>
        </p:txBody>
      </p:sp>
      <p:sp>
        <p:nvSpPr>
          <p:cNvPr id="7" name="Rectangle 6"/>
          <p:cNvSpPr/>
          <p:nvPr/>
        </p:nvSpPr>
        <p:spPr>
          <a:xfrm>
            <a:off x="571500" y="1104900"/>
            <a:ext cx="11049000" cy="28575"/>
          </a:xfrm>
          <a:prstGeom prst="rect">
            <a:avLst/>
          </a:prstGeom>
          <a:solidFill>
            <a:srgbClr val="0596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3940" y="3709987"/>
            <a:ext cx="238125" cy="381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74159" y="2033367"/>
            <a:ext cx="3531840" cy="486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2025"/>
              </a:lnSpc>
            </a:pPr>
            <a:r>
              <a:rPr sz="1350" b="0" i="0" u="none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[사용계획제출] 메뉴 클릭 후</a:t>
            </a:r>
            <a:r>
              <a:rPr>
                <a:latin typeface="맑은 고딕" panose="020B0503020000020004" pitchFamily="50" charset="-127"/>
                <a:ea typeface="맑은 고딕" panose="020B0503020000020004" pitchFamily="50" charset="-127"/>
              </a:rPr>
              <a:t>
</a:t>
            </a:r>
            <a:r>
              <a:rPr sz="1350" b="0" i="0" u="none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시스템 상에서 </a:t>
            </a:r>
            <a:r>
              <a:rPr sz="1350" b="1" i="0" u="none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'신청자 현황'</a:t>
            </a:r>
            <a:r>
              <a:rPr sz="1350" b="0" i="0" u="none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작성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47846" y="2251484"/>
            <a:ext cx="4105275" cy="2301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0F172A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농협조직, 생산자단체:</a:t>
            </a:r>
            <a:r>
              <a:rPr sz="1350" b="0" i="0" u="none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사업자등록증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47846" y="2777153"/>
            <a:ext cx="4677956" cy="486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0F172A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법인(농업</a:t>
            </a:r>
            <a:r>
              <a:rPr lang="ko-KR" altLang="en-US" sz="1350" b="1">
                <a:solidFill>
                  <a:srgbClr val="0F172A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회사</a:t>
            </a:r>
            <a:r>
              <a:rPr sz="1350" b="1" i="0" u="none">
                <a:solidFill>
                  <a:srgbClr val="0F172A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/영농조합):</a:t>
            </a:r>
            <a:r>
              <a:rPr sz="1350" b="0" i="0" u="none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사업자</a:t>
            </a:r>
            <a:r>
              <a:rPr lang="ko-KR" altLang="en-US" sz="1350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등록증</a:t>
            </a:r>
            <a:r>
              <a:rPr lang="en-US" altLang="ko-KR" sz="1350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350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법인등기부등본</a:t>
            </a:r>
            <a:r>
              <a:rPr lang="en-US" altLang="ko-KR" sz="1350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pPr algn="l">
              <a:lnSpc>
                <a:spcPts val="2025"/>
              </a:lnSpc>
            </a:pPr>
            <a:r>
              <a:rPr lang="ko-KR" altLang="en-US" sz="1350" b="0" i="0" u="none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주식 등 변동상황 명세서</a:t>
            </a:r>
            <a:r>
              <a:rPr lang="en-US" altLang="ko-KR" sz="1350" b="0" i="0" u="none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350" b="0" i="0" u="none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재무제표</a:t>
            </a:r>
            <a:r>
              <a:rPr lang="en-US" altLang="ko-KR" sz="1350" b="0" i="0" u="none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350" b="0" i="0" u="none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농업경영체증명서</a:t>
            </a:r>
            <a:endParaRPr sz="1350" b="0" i="0" u="none">
              <a:solidFill>
                <a:srgbClr val="334155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47846" y="3397798"/>
            <a:ext cx="4105275" cy="2301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0F172A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산지유통인:</a:t>
            </a:r>
            <a:r>
              <a:rPr sz="1350" b="0" i="0" u="none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산지유통인등록증</a:t>
            </a:r>
          </a:p>
        </p:txBody>
      </p:sp>
      <p:pic>
        <p:nvPicPr>
          <p:cNvPr id="21" name="그림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1494" y="2576288"/>
            <a:ext cx="3359533" cy="1717507"/>
          </a:xfrm>
          <a:prstGeom prst="rect">
            <a:avLst/>
          </a:prstGeom>
        </p:spPr>
      </p:pic>
      <p:grpSp>
        <p:nvGrpSpPr>
          <p:cNvPr id="22" name="object 5"/>
          <p:cNvGrpSpPr/>
          <p:nvPr/>
        </p:nvGrpSpPr>
        <p:grpSpPr>
          <a:xfrm>
            <a:off x="5631259" y="3796298"/>
            <a:ext cx="5829335" cy="1836107"/>
            <a:chOff x="933450" y="3005455"/>
            <a:chExt cx="8686800" cy="3068320"/>
          </a:xfrm>
        </p:grpSpPr>
        <p:pic>
          <p:nvPicPr>
            <p:cNvPr id="23" name="object 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33450" y="3005455"/>
              <a:ext cx="5913120" cy="2631440"/>
            </a:xfrm>
            <a:prstGeom prst="rect">
              <a:avLst/>
            </a:prstGeom>
          </p:spPr>
        </p:pic>
        <p:pic>
          <p:nvPicPr>
            <p:cNvPr id="24" name="object 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581650" y="3030982"/>
              <a:ext cx="4038600" cy="2605913"/>
            </a:xfrm>
            <a:prstGeom prst="rect">
              <a:avLst/>
            </a:prstGeom>
          </p:spPr>
        </p:pic>
        <p:sp>
          <p:nvSpPr>
            <p:cNvPr id="25" name="object 8"/>
            <p:cNvSpPr/>
            <p:nvPr/>
          </p:nvSpPr>
          <p:spPr>
            <a:xfrm>
              <a:off x="7086346" y="3888613"/>
              <a:ext cx="488315" cy="561975"/>
            </a:xfrm>
            <a:custGeom>
              <a:avLst/>
              <a:gdLst/>
              <a:ahLst/>
              <a:cxnLst/>
              <a:rect l="l" t="t" r="r" b="b"/>
              <a:pathLst>
                <a:path w="488315" h="561975">
                  <a:moveTo>
                    <a:pt x="0" y="0"/>
                  </a:moveTo>
                  <a:lnTo>
                    <a:pt x="162686" y="488441"/>
                  </a:lnTo>
                  <a:lnTo>
                    <a:pt x="259842" y="406653"/>
                  </a:lnTo>
                  <a:lnTo>
                    <a:pt x="390651" y="561720"/>
                  </a:lnTo>
                  <a:lnTo>
                    <a:pt x="487806" y="479932"/>
                  </a:lnTo>
                  <a:lnTo>
                    <a:pt x="356870" y="324738"/>
                  </a:lnTo>
                  <a:lnTo>
                    <a:pt x="454151" y="2429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9"/>
            <p:cNvSpPr/>
            <p:nvPr/>
          </p:nvSpPr>
          <p:spPr>
            <a:xfrm>
              <a:off x="7064121" y="3866515"/>
              <a:ext cx="532765" cy="553085"/>
            </a:xfrm>
            <a:custGeom>
              <a:avLst/>
              <a:gdLst/>
              <a:ahLst/>
              <a:cxnLst/>
              <a:rect l="l" t="t" r="r" b="b"/>
              <a:pathLst>
                <a:path w="532765" h="553085">
                  <a:moveTo>
                    <a:pt x="532638" y="498094"/>
                  </a:moveTo>
                  <a:lnTo>
                    <a:pt x="530733" y="492252"/>
                  </a:lnTo>
                  <a:lnTo>
                    <a:pt x="410337" y="349504"/>
                  </a:lnTo>
                  <a:lnTo>
                    <a:pt x="496189" y="277241"/>
                  </a:lnTo>
                  <a:lnTo>
                    <a:pt x="499110" y="270002"/>
                  </a:lnTo>
                  <a:lnTo>
                    <a:pt x="493268" y="248920"/>
                  </a:lnTo>
                  <a:lnTo>
                    <a:pt x="133731" y="56642"/>
                  </a:lnTo>
                  <a:lnTo>
                    <a:pt x="32766" y="2540"/>
                  </a:lnTo>
                  <a:lnTo>
                    <a:pt x="26416" y="254"/>
                  </a:lnTo>
                  <a:lnTo>
                    <a:pt x="19939" y="0"/>
                  </a:lnTo>
                  <a:lnTo>
                    <a:pt x="13589" y="1651"/>
                  </a:lnTo>
                  <a:lnTo>
                    <a:pt x="8001" y="5080"/>
                  </a:lnTo>
                  <a:lnTo>
                    <a:pt x="3556" y="10160"/>
                  </a:lnTo>
                  <a:lnTo>
                    <a:pt x="889" y="16129"/>
                  </a:lnTo>
                  <a:lnTo>
                    <a:pt x="0" y="22479"/>
                  </a:lnTo>
                  <a:lnTo>
                    <a:pt x="1143" y="29083"/>
                  </a:lnTo>
                  <a:lnTo>
                    <a:pt x="166243" y="524510"/>
                  </a:lnTo>
                  <a:lnTo>
                    <a:pt x="171831" y="529844"/>
                  </a:lnTo>
                  <a:lnTo>
                    <a:pt x="185928" y="533908"/>
                  </a:lnTo>
                  <a:lnTo>
                    <a:pt x="193548" y="532257"/>
                  </a:lnTo>
                  <a:lnTo>
                    <a:pt x="279400" y="459994"/>
                  </a:lnTo>
                  <a:lnTo>
                    <a:pt x="330708" y="451993"/>
                  </a:lnTo>
                  <a:lnTo>
                    <a:pt x="330327" y="451485"/>
                  </a:lnTo>
                  <a:lnTo>
                    <a:pt x="195707" y="472440"/>
                  </a:lnTo>
                  <a:lnTo>
                    <a:pt x="60833" y="67945"/>
                  </a:lnTo>
                  <a:lnTo>
                    <a:pt x="437007" y="269113"/>
                  </a:lnTo>
                  <a:lnTo>
                    <a:pt x="360299" y="333629"/>
                  </a:lnTo>
                  <a:lnTo>
                    <a:pt x="357505" y="339090"/>
                  </a:lnTo>
                  <a:lnTo>
                    <a:pt x="356489" y="350774"/>
                  </a:lnTo>
                  <a:lnTo>
                    <a:pt x="358394" y="356616"/>
                  </a:lnTo>
                  <a:lnTo>
                    <a:pt x="478790" y="499364"/>
                  </a:lnTo>
                  <a:lnTo>
                    <a:pt x="415544" y="552577"/>
                  </a:lnTo>
                  <a:lnTo>
                    <a:pt x="500126" y="539496"/>
                  </a:lnTo>
                  <a:lnTo>
                    <a:pt x="528828" y="515239"/>
                  </a:lnTo>
                  <a:lnTo>
                    <a:pt x="531622" y="509778"/>
                  </a:lnTo>
                  <a:lnTo>
                    <a:pt x="532638" y="498094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1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259828" y="4272153"/>
              <a:ext cx="304419" cy="201295"/>
            </a:xfrm>
            <a:prstGeom prst="rect">
              <a:avLst/>
            </a:prstGeom>
          </p:spPr>
        </p:pic>
        <p:sp>
          <p:nvSpPr>
            <p:cNvPr id="28" name="object 11"/>
            <p:cNvSpPr/>
            <p:nvPr/>
          </p:nvSpPr>
          <p:spPr>
            <a:xfrm>
              <a:off x="8651875" y="5488813"/>
              <a:ext cx="487680" cy="561975"/>
            </a:xfrm>
            <a:custGeom>
              <a:avLst/>
              <a:gdLst/>
              <a:ahLst/>
              <a:cxnLst/>
              <a:rect l="l" t="t" r="r" b="b"/>
              <a:pathLst>
                <a:path w="487679" h="561975">
                  <a:moveTo>
                    <a:pt x="0" y="0"/>
                  </a:moveTo>
                  <a:lnTo>
                    <a:pt x="162686" y="488442"/>
                  </a:lnTo>
                  <a:lnTo>
                    <a:pt x="259842" y="406654"/>
                  </a:lnTo>
                  <a:lnTo>
                    <a:pt x="390525" y="561721"/>
                  </a:lnTo>
                  <a:lnTo>
                    <a:pt x="487679" y="479933"/>
                  </a:lnTo>
                  <a:lnTo>
                    <a:pt x="356870" y="324739"/>
                  </a:lnTo>
                  <a:lnTo>
                    <a:pt x="454025" y="2429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12"/>
            <p:cNvSpPr/>
            <p:nvPr/>
          </p:nvSpPr>
          <p:spPr>
            <a:xfrm>
              <a:off x="8629650" y="5466715"/>
              <a:ext cx="532765" cy="553085"/>
            </a:xfrm>
            <a:custGeom>
              <a:avLst/>
              <a:gdLst/>
              <a:ahLst/>
              <a:cxnLst/>
              <a:rect l="l" t="t" r="r" b="b"/>
              <a:pathLst>
                <a:path w="532765" h="553085">
                  <a:moveTo>
                    <a:pt x="532638" y="498094"/>
                  </a:moveTo>
                  <a:lnTo>
                    <a:pt x="530733" y="492252"/>
                  </a:lnTo>
                  <a:lnTo>
                    <a:pt x="410337" y="349504"/>
                  </a:lnTo>
                  <a:lnTo>
                    <a:pt x="496189" y="277241"/>
                  </a:lnTo>
                  <a:lnTo>
                    <a:pt x="133731" y="56515"/>
                  </a:lnTo>
                  <a:lnTo>
                    <a:pt x="32639" y="2540"/>
                  </a:lnTo>
                  <a:lnTo>
                    <a:pt x="19812" y="0"/>
                  </a:lnTo>
                  <a:lnTo>
                    <a:pt x="13589" y="1651"/>
                  </a:lnTo>
                  <a:lnTo>
                    <a:pt x="7874" y="5080"/>
                  </a:lnTo>
                  <a:lnTo>
                    <a:pt x="3556" y="10160"/>
                  </a:lnTo>
                  <a:lnTo>
                    <a:pt x="889" y="16129"/>
                  </a:lnTo>
                  <a:lnTo>
                    <a:pt x="0" y="22479"/>
                  </a:lnTo>
                  <a:lnTo>
                    <a:pt x="1143" y="29083"/>
                  </a:lnTo>
                  <a:lnTo>
                    <a:pt x="166116" y="524510"/>
                  </a:lnTo>
                  <a:lnTo>
                    <a:pt x="171704" y="529844"/>
                  </a:lnTo>
                  <a:lnTo>
                    <a:pt x="185928" y="533908"/>
                  </a:lnTo>
                  <a:lnTo>
                    <a:pt x="193548" y="532257"/>
                  </a:lnTo>
                  <a:lnTo>
                    <a:pt x="279400" y="459994"/>
                  </a:lnTo>
                  <a:lnTo>
                    <a:pt x="330708" y="451993"/>
                  </a:lnTo>
                  <a:lnTo>
                    <a:pt x="330327" y="451485"/>
                  </a:lnTo>
                  <a:lnTo>
                    <a:pt x="195580" y="472440"/>
                  </a:lnTo>
                  <a:lnTo>
                    <a:pt x="60833" y="67945"/>
                  </a:lnTo>
                  <a:lnTo>
                    <a:pt x="436880" y="269113"/>
                  </a:lnTo>
                  <a:lnTo>
                    <a:pt x="360299" y="333629"/>
                  </a:lnTo>
                  <a:lnTo>
                    <a:pt x="357505" y="339090"/>
                  </a:lnTo>
                  <a:lnTo>
                    <a:pt x="356489" y="350774"/>
                  </a:lnTo>
                  <a:lnTo>
                    <a:pt x="358267" y="356616"/>
                  </a:lnTo>
                  <a:lnTo>
                    <a:pt x="478663" y="499364"/>
                  </a:lnTo>
                  <a:lnTo>
                    <a:pt x="415417" y="552577"/>
                  </a:lnTo>
                  <a:lnTo>
                    <a:pt x="499999" y="539496"/>
                  </a:lnTo>
                  <a:lnTo>
                    <a:pt x="528701" y="515239"/>
                  </a:lnTo>
                  <a:lnTo>
                    <a:pt x="531622" y="509778"/>
                  </a:lnTo>
                  <a:lnTo>
                    <a:pt x="532638" y="498094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825230" y="5872353"/>
              <a:ext cx="304419" cy="201294"/>
            </a:xfrm>
            <a:prstGeom prst="rect">
              <a:avLst/>
            </a:prstGeom>
          </p:spPr>
        </p:pic>
      </p:grpSp>
      <p:sp>
        <p:nvSpPr>
          <p:cNvPr id="31" name="TextBox 30"/>
          <p:cNvSpPr txBox="1"/>
          <p:nvPr/>
        </p:nvSpPr>
        <p:spPr>
          <a:xfrm>
            <a:off x="1345113" y="1549944"/>
            <a:ext cx="2802016" cy="30008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ko-KR" altLang="en-US" sz="1950" b="1" i="0" u="none">
                <a:solidFill>
                  <a:srgbClr val="059669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메뉴 진입 및 현황 작성</a:t>
            </a:r>
            <a:endParaRPr sz="1950" b="1" i="0" u="none">
              <a:solidFill>
                <a:srgbClr val="059669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389766" y="1557803"/>
            <a:ext cx="4500562" cy="30008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ko-KR" altLang="en-US" sz="1950" b="1" i="0" u="none">
                <a:solidFill>
                  <a:srgbClr val="059669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증빙서류 업로드</a:t>
            </a:r>
            <a:endParaRPr sz="1950" b="1" i="0" u="none">
              <a:solidFill>
                <a:srgbClr val="059669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33" name="그림 3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626" y="496996"/>
            <a:ext cx="1803874" cy="524861"/>
          </a:xfrm>
          <a:prstGeom prst="rect">
            <a:avLst/>
          </a:prstGeom>
        </p:spPr>
      </p:pic>
      <p:sp>
        <p:nvSpPr>
          <p:cNvPr id="34" name="직사각형 33"/>
          <p:cNvSpPr/>
          <p:nvPr/>
        </p:nvSpPr>
        <p:spPr>
          <a:xfrm>
            <a:off x="800265" y="2009399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>
                <a:latin typeface="맑은 고딕" panose="020B0503020000020004" pitchFamily="50" charset="-127"/>
                <a:cs typeface="Pretendard" panose="02000503000000020004" pitchFamily="50" charset="-127"/>
              </a:rPr>
              <a:t>▶</a:t>
            </a:r>
            <a:endParaRPr lang="ko-KR" altLang="en-US" sz="1400"/>
          </a:p>
        </p:txBody>
      </p:sp>
      <p:sp>
        <p:nvSpPr>
          <p:cNvPr id="35" name="직사각형 34"/>
          <p:cNvSpPr/>
          <p:nvPr/>
        </p:nvSpPr>
        <p:spPr>
          <a:xfrm>
            <a:off x="5792786" y="2737242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>
                <a:latin typeface="맑은 고딕" panose="020B0503020000020004" pitchFamily="50" charset="-127"/>
                <a:cs typeface="Pretendard" panose="02000503000000020004" pitchFamily="50" charset="-127"/>
              </a:rPr>
              <a:t>▶</a:t>
            </a:r>
            <a:endParaRPr lang="ko-KR" altLang="en-US" sz="1400"/>
          </a:p>
        </p:txBody>
      </p:sp>
      <p:sp>
        <p:nvSpPr>
          <p:cNvPr id="36" name="직사각형 35"/>
          <p:cNvSpPr/>
          <p:nvPr/>
        </p:nvSpPr>
        <p:spPr>
          <a:xfrm>
            <a:off x="5808947" y="3354484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>
                <a:latin typeface="맑은 고딕" panose="020B0503020000020004" pitchFamily="50" charset="-127"/>
                <a:cs typeface="Pretendard" panose="02000503000000020004" pitchFamily="50" charset="-127"/>
              </a:rPr>
              <a:t>▶</a:t>
            </a:r>
            <a:endParaRPr lang="ko-KR" altLang="en-US" sz="1400"/>
          </a:p>
        </p:txBody>
      </p:sp>
      <p:sp>
        <p:nvSpPr>
          <p:cNvPr id="37" name="직사각형 36"/>
          <p:cNvSpPr/>
          <p:nvPr/>
        </p:nvSpPr>
        <p:spPr>
          <a:xfrm>
            <a:off x="5783644" y="2205969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>
                <a:latin typeface="맑은 고딕" panose="020B0503020000020004" pitchFamily="50" charset="-127"/>
                <a:cs typeface="Pretendard" panose="02000503000000020004" pitchFamily="50" charset="-127"/>
              </a:rPr>
              <a:t>▶</a:t>
            </a:r>
            <a:endParaRPr lang="ko-KR" altLang="en-US" sz="1400"/>
          </a:p>
        </p:txBody>
      </p:sp>
      <p:sp>
        <p:nvSpPr>
          <p:cNvPr id="38" name="직사각형 37"/>
          <p:cNvSpPr/>
          <p:nvPr/>
        </p:nvSpPr>
        <p:spPr>
          <a:xfrm>
            <a:off x="802317" y="4356388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>
                <a:latin typeface="맑은 고딕" panose="020B0503020000020004" pitchFamily="50" charset="-127"/>
                <a:cs typeface="Pretendard" panose="02000503000000020004" pitchFamily="50" charset="-127"/>
              </a:rPr>
              <a:t>▶</a:t>
            </a:r>
            <a:endParaRPr lang="ko-KR" altLang="en-US" sz="1400"/>
          </a:p>
        </p:txBody>
      </p:sp>
      <p:sp>
        <p:nvSpPr>
          <p:cNvPr id="39" name="TextBox 38"/>
          <p:cNvSpPr txBox="1"/>
          <p:nvPr/>
        </p:nvSpPr>
        <p:spPr>
          <a:xfrm>
            <a:off x="1094932" y="4407685"/>
            <a:ext cx="3803951" cy="256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2025"/>
              </a:lnSpc>
            </a:pPr>
            <a:r>
              <a:rPr lang="ko-KR" altLang="en-US" sz="1350" smtClean="0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물류기기 이용 계획에 월별</a:t>
            </a:r>
            <a:r>
              <a:rPr lang="en-US" altLang="ko-KR" sz="1350" smtClean="0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(1~12</a:t>
            </a:r>
            <a:r>
              <a:rPr lang="ko-KR" altLang="en-US" sz="1350" smtClean="0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월</a:t>
            </a:r>
            <a:r>
              <a:rPr lang="en-US" altLang="ko-KR" sz="1350" smtClean="0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350" smtClean="0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로 수량 기입 </a:t>
            </a:r>
            <a:endParaRPr sz="1350" b="0" i="0" u="none">
              <a:solidFill>
                <a:srgbClr val="475569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7346" y="5150052"/>
            <a:ext cx="3327828" cy="1417637"/>
          </a:xfrm>
          <a:prstGeom prst="rect">
            <a:avLst/>
          </a:prstGeom>
        </p:spPr>
      </p:pic>
      <p:pic>
        <p:nvPicPr>
          <p:cNvPr id="40" name="Picture 5" descr="image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21759" y="4723252"/>
            <a:ext cx="152400" cy="15240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1144487" y="4723252"/>
            <a:ext cx="3581128" cy="3847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1470"/>
              </a:lnSpc>
            </a:pPr>
            <a:r>
              <a:rPr lang="ko-KR" altLang="en-US" sz="1200" b="0" i="0" u="none" smtClean="0">
                <a:solidFill>
                  <a:srgbClr val="991B1B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유통인의 경우 유통계약을 반드시 등록하여야 하며 출하비율은 시</a:t>
            </a:r>
            <a:r>
              <a:rPr lang="en-US" altLang="ko-KR" sz="1200" smtClean="0"/>
              <a:t>·</a:t>
            </a:r>
            <a:r>
              <a:rPr lang="ko-KR" altLang="en-US" sz="1200">
                <a:solidFill>
                  <a:srgbClr val="991B1B"/>
                </a:solidFill>
                <a:latin typeface="맑은 고딕" panose="020B0503020000020004" pitchFamily="50" charset="-127"/>
              </a:rPr>
              <a:t> </a:t>
            </a:r>
            <a:r>
              <a:rPr lang="ko-KR" altLang="en-US" sz="1200" smtClean="0">
                <a:solidFill>
                  <a:srgbClr val="991B1B"/>
                </a:solidFill>
                <a:latin typeface="맑은 고딕" panose="020B0503020000020004" pitchFamily="50" charset="-127"/>
              </a:rPr>
              <a:t>군별로 나눠서 </a:t>
            </a:r>
            <a:r>
              <a:rPr lang="en-US" altLang="ko-KR" sz="1200" smtClean="0">
                <a:solidFill>
                  <a:srgbClr val="991B1B"/>
                </a:solidFill>
                <a:latin typeface="맑은 고딕" panose="020B0503020000020004" pitchFamily="50" charset="-127"/>
              </a:rPr>
              <a:t>100% </a:t>
            </a:r>
            <a:r>
              <a:rPr lang="ko-KR" altLang="en-US" sz="1200" smtClean="0">
                <a:solidFill>
                  <a:srgbClr val="991B1B"/>
                </a:solidFill>
                <a:latin typeface="맑은 고딕" panose="020B0503020000020004" pitchFamily="50" charset="-127"/>
              </a:rPr>
              <a:t>입력</a:t>
            </a:r>
            <a:r>
              <a:rPr lang="en-US" altLang="ko-KR" sz="1200" smtClean="0"/>
              <a:t> </a:t>
            </a:r>
            <a:endParaRPr sz="1200" b="0" i="0" u="none">
              <a:solidFill>
                <a:srgbClr val="991B1B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53873" y="5569876"/>
            <a:ext cx="5772347" cy="7016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500" y="476250"/>
            <a:ext cx="11601450" cy="4385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US" sz="2850" b="1" i="0" u="none">
                <a:solidFill>
                  <a:srgbClr val="0F172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</a:t>
            </a:r>
            <a:r>
              <a:rPr sz="2850" b="1" i="0" u="none">
                <a:solidFill>
                  <a:srgbClr val="0F172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 사업주체별 제출 서류 </a:t>
            </a:r>
            <a:r>
              <a:rPr lang="ko-KR" altLang="en-US" sz="2850" b="1" i="0" u="none">
                <a:solidFill>
                  <a:srgbClr val="0F172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목록</a:t>
            </a:r>
            <a:endParaRPr sz="2850" b="1" i="0" u="none">
              <a:solidFill>
                <a:srgbClr val="0F172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71500" y="1012783"/>
            <a:ext cx="11049000" cy="28575"/>
          </a:xfrm>
          <a:prstGeom prst="rect">
            <a:avLst/>
          </a:prstGeom>
          <a:solidFill>
            <a:srgbClr val="0596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23900" y="1137505"/>
            <a:ext cx="11049000" cy="184666"/>
          </a:xfrm>
          <a:prstGeom prst="rect">
            <a:avLst/>
          </a:prstGeom>
          <a:noFill/>
        </p:spPr>
        <p:txBody>
          <a:bodyPr wrap="square" lIns="152400" tIns="0" rIns="0" bIns="0" anchor="t">
            <a:spAutoFit/>
          </a:bodyPr>
          <a:lstStyle/>
          <a:p>
            <a:pPr algn="l"/>
            <a:r>
              <a:rPr sz="1200" b="0" i="0" u="none">
                <a:solidFill>
                  <a:srgbClr val="DC262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모든</a:t>
            </a:r>
            <a:r>
              <a:rPr lang="en-US" sz="1200" b="0" i="0" u="none">
                <a:solidFill>
                  <a:srgbClr val="DC262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200" b="0" i="0" u="none">
                <a:solidFill>
                  <a:srgbClr val="DC262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제출</a:t>
            </a:r>
            <a:r>
              <a:rPr sz="1200" b="0" i="0" u="none">
                <a:solidFill>
                  <a:srgbClr val="DC262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서류는 스캔하여 </a:t>
            </a:r>
            <a:r>
              <a:rPr lang="ko-KR" altLang="en-US" sz="1200" b="0" i="0" u="none">
                <a:solidFill>
                  <a:srgbClr val="DC262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통합관리</a:t>
            </a:r>
            <a:r>
              <a:rPr sz="1200" b="0" i="0" u="none">
                <a:solidFill>
                  <a:srgbClr val="DC262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시스템에 업로드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6541927"/>
              </p:ext>
            </p:extLst>
          </p:nvPr>
        </p:nvGraphicFramePr>
        <p:xfrm>
          <a:off x="571500" y="1629322"/>
          <a:ext cx="11039474" cy="49352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78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715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600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066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1350" b="1" i="0" u="none" dirty="0" err="1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대상</a:t>
                      </a:r>
                      <a:endParaRPr sz="1350" b="1" i="0" u="non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5966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1350" b="1" i="0" u="none" dirty="0" err="1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제출서류</a:t>
                      </a:r>
                      <a:r>
                        <a:rPr sz="1350" b="1" i="0" u="none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 </a:t>
                      </a:r>
                      <a:r>
                        <a:rPr sz="1350" b="1" i="0" u="none" dirty="0" err="1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상세</a:t>
                      </a:r>
                      <a:endParaRPr sz="1350" b="1" i="0" u="non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5966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1350" b="1" i="0" u="none" dirty="0" err="1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제출처</a:t>
                      </a:r>
                      <a:r>
                        <a:rPr sz="1350" b="1" i="0" u="none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 (</a:t>
                      </a:r>
                      <a:r>
                        <a:rPr sz="1350" b="1" i="0" u="none" dirty="0" err="1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소속</a:t>
                      </a:r>
                      <a:r>
                        <a:rPr sz="1350" b="1" i="0" u="none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 </a:t>
                      </a:r>
                      <a:r>
                        <a:rPr sz="1350" b="1" i="0" u="none" dirty="0" err="1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대행기관</a:t>
                      </a:r>
                      <a:r>
                        <a:rPr sz="1350" b="1" i="0" u="none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)</a:t>
                      </a: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596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706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1350" b="1" i="0" u="non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농협조직</a:t>
                      </a:r>
                      <a:endParaRPr lang="en-US" sz="1350" b="1" i="0" u="non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Pretendard" panose="02000503000000020004" pitchFamily="50" charset="-127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1350" b="1" i="0" u="non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생산자단체</a:t>
                      </a:r>
                      <a:endParaRPr sz="1350" b="1" i="0" u="non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sz="1350" b="0" i="0" u="non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1. </a:t>
                      </a:r>
                      <a:r>
                        <a:rPr sz="1350" b="0" i="0" u="non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사업자등록증</a:t>
                      </a:r>
                      <a:r>
                        <a:rPr sz="1350" b="0" i="0" u="non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(</a:t>
                      </a:r>
                      <a:r>
                        <a:rPr sz="1350" b="1" i="0" u="non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영업실적</a:t>
                      </a:r>
                      <a:r>
                        <a:rPr sz="1350" b="1" i="0" u="non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 1년 </a:t>
                      </a:r>
                      <a:r>
                        <a:rPr sz="1350" b="1" i="0" u="non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이상</a:t>
                      </a:r>
                      <a:r>
                        <a:rPr sz="1350" b="0" i="0" u="non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)</a:t>
                      </a: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ko-KR" altLang="en-US" sz="1350" b="0" i="0" u="non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농산물물류통합지원센터</a:t>
                      </a:r>
                      <a:endParaRPr sz="1350" b="0" i="0" u="non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8972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1350" b="1" i="0" u="non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농업회사법인</a:t>
                      </a:r>
                      <a:r>
                        <a:rPr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
</a:t>
                      </a:r>
                      <a:r>
                        <a:rPr sz="1350" b="1" i="0" u="non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
</a:t>
                      </a:r>
                      <a:r>
                        <a:rPr sz="1350" b="1" i="0" u="non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영농조합법인</a:t>
                      </a:r>
                      <a:endParaRPr sz="1350" b="1" i="0" u="non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sz="1350" b="0" i="0" u="non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1. </a:t>
                      </a:r>
                      <a:r>
                        <a:rPr sz="1350" b="0" i="0" u="non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사업자등록증</a:t>
                      </a:r>
                      <a:r>
                        <a:rPr sz="1350" b="0" i="0" u="non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(</a:t>
                      </a:r>
                      <a:r>
                        <a:rPr sz="1350" b="1" i="0" u="non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영업실적</a:t>
                      </a:r>
                      <a:r>
                        <a:rPr sz="1350" b="1" i="0" u="non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 1년 </a:t>
                      </a:r>
                      <a:r>
                        <a:rPr sz="1350" b="1" i="0" u="non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이상</a:t>
                      </a:r>
                      <a:r>
                        <a:rPr sz="1350" b="0" i="0" u="non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)</a:t>
                      </a:r>
                      <a:r>
                        <a:rPr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
</a:t>
                      </a:r>
                      <a:r>
                        <a:rPr sz="1350" b="0" i="0" u="non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2. </a:t>
                      </a:r>
                      <a:r>
                        <a:rPr sz="1350" b="0" i="0" u="non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법인등기부등본</a:t>
                      </a:r>
                      <a:r>
                        <a:rPr sz="1350" b="0" i="0" u="non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(</a:t>
                      </a:r>
                      <a:r>
                        <a:rPr sz="1350" b="1" i="0" u="non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자본금</a:t>
                      </a:r>
                      <a:r>
                        <a:rPr sz="1350" b="1" i="0" u="non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 5천만원 </a:t>
                      </a:r>
                      <a:r>
                        <a:rPr sz="1350" b="1" i="0" u="non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이상</a:t>
                      </a:r>
                      <a:r>
                        <a:rPr sz="1350" b="0" i="0" u="non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)</a:t>
                      </a:r>
                      <a:r>
                        <a:rPr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
</a:t>
                      </a:r>
                      <a:r>
                        <a:rPr sz="1350" b="0" i="0" u="non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3. </a:t>
                      </a:r>
                      <a:r>
                        <a:rPr sz="1350" b="0" i="0" u="non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주식</a:t>
                      </a:r>
                      <a:r>
                        <a:rPr sz="1350" b="0" i="0" u="non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 등 </a:t>
                      </a:r>
                      <a:r>
                        <a:rPr sz="1350" b="0" i="0" u="non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변동상황</a:t>
                      </a:r>
                      <a:r>
                        <a:rPr sz="1350" b="0" i="0" u="non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 </a:t>
                      </a:r>
                      <a:r>
                        <a:rPr sz="1350" b="0" i="0" u="non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명세서</a:t>
                      </a:r>
                      <a:endParaRPr lang="en-US" sz="1350" b="0" i="0" u="non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Pretendard" panose="02000503000000020004" pitchFamily="50" charset="-127"/>
                      </a:endParaRP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350" b="0" i="0" u="non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  </a:t>
                      </a:r>
                      <a:r>
                        <a:rPr sz="1350" b="0" i="0" u="non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(</a:t>
                      </a:r>
                      <a:r>
                        <a:rPr sz="1350" b="0" i="0" u="non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농업</a:t>
                      </a:r>
                      <a:r>
                        <a:rPr lang="ko-KR" altLang="en-US" sz="1350" b="0" i="0" u="non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회사법인 등록 주주</a:t>
                      </a:r>
                      <a:r>
                        <a:rPr sz="1350" b="0" i="0" u="non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 1명 </a:t>
                      </a:r>
                      <a:r>
                        <a:rPr sz="1350" b="0" i="0" u="non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이상</a:t>
                      </a:r>
                      <a:r>
                        <a:rPr lang="en-US" sz="1350" b="0" i="0" u="non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 / </a:t>
                      </a:r>
                      <a:r>
                        <a:rPr sz="1350" b="0" i="0" u="non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영농조합</a:t>
                      </a:r>
                      <a:r>
                        <a:rPr lang="ko-KR" altLang="en-US" sz="1350" b="0" i="0" u="non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법인</a:t>
                      </a:r>
                      <a:r>
                        <a:rPr sz="1350" b="0" i="0" u="non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 </a:t>
                      </a:r>
                      <a:r>
                        <a:rPr lang="ko-KR" altLang="en-US" sz="1350" b="0" i="0" u="non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등록 주주 </a:t>
                      </a:r>
                      <a:r>
                        <a:rPr sz="1350" b="0" i="0" u="non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5명 </a:t>
                      </a:r>
                      <a:r>
                        <a:rPr sz="1350" b="0" i="0" u="non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이상</a:t>
                      </a:r>
                      <a:r>
                        <a:rPr sz="1350" b="0" i="0" u="non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)</a:t>
                      </a:r>
                      <a:endParaRPr lang="en-US" sz="1350" b="0" i="0" u="non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Pretendard" panose="02000503000000020004" pitchFamily="50" charset="-127"/>
                      </a:endParaRP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200" b="0" i="0" u="non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 * </a:t>
                      </a:r>
                      <a:r>
                        <a:rPr lang="ko-KR" altLang="en-US" sz="1200" b="0" i="0" u="non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서류발급일자가 </a:t>
                      </a:r>
                      <a:r>
                        <a:rPr lang="ko-KR" altLang="en-US" sz="1200" b="0" i="0" u="none" dirty="0" err="1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당해년도가</a:t>
                      </a:r>
                      <a:r>
                        <a:rPr lang="ko-KR" altLang="en-US" sz="1200" b="0" i="0" u="non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 </a:t>
                      </a:r>
                      <a:r>
                        <a:rPr lang="ko-KR" altLang="en-US" sz="1200" b="0" i="0" u="none" dirty="0" err="1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아닌경우</a:t>
                      </a:r>
                      <a:r>
                        <a:rPr lang="ko-KR" altLang="en-US" sz="1200" b="0" i="0" u="non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 </a:t>
                      </a:r>
                      <a:r>
                        <a:rPr lang="ko-KR" altLang="en-US" sz="1200" b="0" i="0" u="none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사실확인증명서나 </a:t>
                      </a:r>
                      <a:endParaRPr lang="en-US" altLang="ko-KR" sz="1200" b="0" i="0" u="none" smtClean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Pretendard" panose="02000503000000020004" pitchFamily="50" charset="-127"/>
                      </a:endParaRP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ko-KR" altLang="en-US" sz="1200" b="0" i="0" u="none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   당해년도</a:t>
                      </a:r>
                      <a:r>
                        <a:rPr lang="en-US" altLang="ko-KR" sz="1200" b="0" i="0" u="none" baseline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 </a:t>
                      </a:r>
                      <a:r>
                        <a:rPr lang="ko-KR" altLang="en-US" sz="1200" b="0" i="0" u="none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회계사 도장</a:t>
                      </a:r>
                      <a:r>
                        <a:rPr lang="en-US" altLang="ko-KR" sz="1200" b="0" i="0" u="none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(</a:t>
                      </a:r>
                      <a:r>
                        <a:rPr lang="ko-KR" altLang="en-US" sz="1200" b="0" i="0" u="none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명판</a:t>
                      </a:r>
                      <a:r>
                        <a:rPr lang="en-US" altLang="ko-KR" sz="1200" b="0" i="0" u="none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) </a:t>
                      </a:r>
                      <a:r>
                        <a:rPr lang="ko-KR" altLang="en-US" sz="1200" b="0" i="0" u="none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서류 공인여부 확인 필요</a:t>
                      </a:r>
                      <a:r>
                        <a:rPr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
</a:t>
                      </a:r>
                      <a:r>
                        <a:rPr sz="1350" b="0" i="0" u="non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4. 표준재무제표(자본금 5천만원 이상 / 회계공인 또는 홈택스)</a:t>
                      </a:r>
                      <a:r>
                        <a:rPr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
</a:t>
                      </a:r>
                      <a:r>
                        <a:rPr sz="1350" b="0" i="0" u="non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5. </a:t>
                      </a:r>
                      <a:r>
                        <a:rPr lang="ko-KR" altLang="en-US" sz="1350" b="0" i="0" u="non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법인명 </a:t>
                      </a:r>
                      <a:r>
                        <a:rPr sz="1350" b="0" i="0" u="non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농업경영체등록확인서(국립농산물품질관리원 발급)</a:t>
                      </a:r>
                      <a:endParaRPr sz="1350" b="0" i="0" u="non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35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Pretendard" panose="02000503000000020004" pitchFamily="50" charset="-127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endParaRPr lang="en-US" sz="135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Pretendard" panose="02000503000000020004" pitchFamily="50" charset="-127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endParaRPr lang="en-US" sz="135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Pretendard" panose="02000503000000020004" pitchFamily="50" charset="-127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35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(</a:t>
                      </a:r>
                      <a:r>
                        <a:rPr lang="ko-KR" altLang="en-US" sz="135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사</a:t>
                      </a:r>
                      <a:r>
                        <a:rPr lang="en-US" altLang="ko-KR" sz="135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)</a:t>
                      </a:r>
                      <a:r>
                        <a:rPr lang="ko-KR" altLang="en-US" sz="1350" dirty="0" err="1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한국농식품법인연합회</a:t>
                      </a:r>
                      <a:endParaRPr lang="en-US" altLang="ko-KR" sz="135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Pretendard" panose="02000503000000020004" pitchFamily="50" charset="-127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endParaRPr lang="en-US" sz="135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Pretendard" panose="02000503000000020004" pitchFamily="50" charset="-127"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50" b="0" i="0" u="non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(</a:t>
                      </a:r>
                      <a:r>
                        <a:rPr lang="ko-KR" altLang="en-US" sz="1350" b="0" i="0" u="non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사</a:t>
                      </a:r>
                      <a:r>
                        <a:rPr lang="en-US" altLang="ko-KR" sz="1350" b="0" i="0" u="non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)</a:t>
                      </a:r>
                      <a:r>
                        <a:rPr lang="ko-KR" altLang="en-US" sz="1350" b="0" i="0" u="non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한국농업유통법인중앙연합회</a:t>
                      </a:r>
                      <a:endParaRPr lang="ko-KR" altLang="en-US" sz="1350" b="0" i="0" u="non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Pretendard" panose="02000503000000020004" pitchFamily="50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sz="135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5964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1350" b="1" i="0" u="non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산지유통인</a:t>
                      </a:r>
                      <a:endParaRPr sz="1350" b="1" i="0" u="non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sz="1350" b="0" i="0" u="non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1. </a:t>
                      </a:r>
                      <a:r>
                        <a:rPr sz="1350" b="0" i="0" u="non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산지유통인</a:t>
                      </a:r>
                      <a:r>
                        <a:rPr sz="1350" b="0" i="0" u="non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 </a:t>
                      </a:r>
                      <a:r>
                        <a:rPr sz="1350" b="0" i="0" u="non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등록증</a:t>
                      </a:r>
                      <a:endParaRPr lang="en-US" sz="1350" b="0" i="0" u="non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Pretendard" panose="02000503000000020004" pitchFamily="50" charset="-127"/>
                      </a:endParaRP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sz="1350" b="0" i="0" u="non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2. </a:t>
                      </a:r>
                      <a:r>
                        <a:rPr sz="1350" b="0" i="0" u="non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거래계약서</a:t>
                      </a:r>
                      <a:r>
                        <a:rPr sz="1350" b="0" i="0" u="non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(</a:t>
                      </a:r>
                      <a:r>
                        <a:rPr sz="1350" b="0" i="0" u="non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매매계약서</a:t>
                      </a:r>
                      <a:r>
                        <a:rPr sz="1350" b="0" i="0" u="non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, </a:t>
                      </a:r>
                      <a:r>
                        <a:rPr sz="1350" b="0" i="0" u="non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포전계약서</a:t>
                      </a:r>
                      <a:r>
                        <a:rPr sz="1350" b="0" i="0" u="non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 등)</a:t>
                      </a: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1350" b="0" i="0" u="non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(사)</a:t>
                      </a:r>
                      <a:r>
                        <a:rPr sz="1350" b="0" i="0" u="non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한국농업</a:t>
                      </a:r>
                      <a:r>
                        <a:rPr lang="ko-KR" altLang="en-US" sz="1350" b="0" i="0" u="non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유통법인</a:t>
                      </a:r>
                      <a:r>
                        <a:rPr sz="1350" b="0" i="0" u="non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Pretendard" panose="02000503000000020004" pitchFamily="50" charset="-127"/>
                        </a:rPr>
                        <a:t>중앙연합회</a:t>
                      </a:r>
                      <a:endParaRPr sz="1350" b="0" i="0" u="non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636" y="1154545"/>
            <a:ext cx="152400" cy="15240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626" y="496996"/>
            <a:ext cx="1803874" cy="52486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23900" y="1334592"/>
            <a:ext cx="11049000" cy="184666"/>
          </a:xfrm>
          <a:prstGeom prst="rect">
            <a:avLst/>
          </a:prstGeom>
          <a:noFill/>
        </p:spPr>
        <p:txBody>
          <a:bodyPr wrap="square" lIns="152400" tIns="0" rIns="0" bIns="0" anchor="t">
            <a:spAutoFit/>
          </a:bodyPr>
          <a:lstStyle/>
          <a:p>
            <a:r>
              <a:rPr lang="ko-KR" altLang="en-US" sz="1200">
                <a:solidFill>
                  <a:srgbClr val="DC2626"/>
                </a:solidFill>
                <a:latin typeface="+mj-ea"/>
                <a:ea typeface="+mj-ea"/>
              </a:rPr>
              <a:t>사업자등록증을 제외한 모든 제출서류는 </a:t>
            </a:r>
            <a:r>
              <a:rPr lang="en-US" altLang="ko-KR" sz="1200">
                <a:solidFill>
                  <a:srgbClr val="DC2626"/>
                </a:solidFill>
                <a:latin typeface="+mj-ea"/>
                <a:ea typeface="+mj-ea"/>
              </a:rPr>
              <a:t>2026</a:t>
            </a:r>
            <a:r>
              <a:rPr lang="ko-KR" altLang="en-US" sz="1200">
                <a:solidFill>
                  <a:srgbClr val="DC2626"/>
                </a:solidFill>
                <a:latin typeface="+mj-ea"/>
                <a:ea typeface="+mj-ea"/>
              </a:rPr>
              <a:t>년 </a:t>
            </a:r>
            <a:r>
              <a:rPr lang="en-US" altLang="ko-KR" sz="1200">
                <a:solidFill>
                  <a:srgbClr val="DC2626"/>
                </a:solidFill>
                <a:latin typeface="+mj-ea"/>
                <a:ea typeface="+mj-ea"/>
              </a:rPr>
              <a:t>5</a:t>
            </a:r>
            <a:r>
              <a:rPr lang="ko-KR" altLang="en-US" sz="1200">
                <a:solidFill>
                  <a:srgbClr val="DC2626"/>
                </a:solidFill>
                <a:latin typeface="+mj-ea"/>
                <a:ea typeface="+mj-ea"/>
              </a:rPr>
              <a:t>월 </a:t>
            </a:r>
            <a:r>
              <a:rPr lang="en-US" altLang="ko-KR" sz="1200">
                <a:solidFill>
                  <a:srgbClr val="DC2626"/>
                </a:solidFill>
                <a:latin typeface="+mj-ea"/>
                <a:ea typeface="+mj-ea"/>
              </a:rPr>
              <a:t>24</a:t>
            </a:r>
            <a:r>
              <a:rPr lang="ko-KR" altLang="en-US" sz="1200">
                <a:solidFill>
                  <a:srgbClr val="DC2626"/>
                </a:solidFill>
                <a:latin typeface="+mj-ea"/>
                <a:ea typeface="+mj-ea"/>
              </a:rPr>
              <a:t>일 이후 발급분으로 제출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6025" y="1419224"/>
            <a:ext cx="5381625" cy="4962525"/>
          </a:xfrm>
          <a:prstGeom prst="rect">
            <a:avLst/>
          </a:prstGeom>
        </p:spPr>
      </p:pic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419225"/>
            <a:ext cx="5381625" cy="49625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476250"/>
            <a:ext cx="11601450" cy="4385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US" sz="2850" b="1" i="0" u="none" dirty="0">
                <a:solidFill>
                  <a:srgbClr val="0F172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4. </a:t>
            </a:r>
            <a:r>
              <a:rPr lang="ko-KR" altLang="en-US" sz="2850" b="1" i="0" u="none" dirty="0">
                <a:solidFill>
                  <a:srgbClr val="0F172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제출 </a:t>
            </a:r>
            <a:r>
              <a:rPr sz="2850" b="1" i="0" u="none" dirty="0" err="1">
                <a:solidFill>
                  <a:srgbClr val="0F172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서류</a:t>
            </a:r>
            <a:r>
              <a:rPr sz="2850" b="1" i="0" u="none" dirty="0">
                <a:solidFill>
                  <a:srgbClr val="0F172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sz="2850" b="1" i="0" u="none" dirty="0" err="1">
                <a:solidFill>
                  <a:srgbClr val="0F172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상세</a:t>
            </a:r>
            <a:r>
              <a:rPr sz="2850" b="1" i="0" u="none" dirty="0">
                <a:solidFill>
                  <a:srgbClr val="0F172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(1/</a:t>
            </a:r>
            <a:r>
              <a:rPr lang="en-US" sz="2850" b="1" i="0" u="none" dirty="0">
                <a:solidFill>
                  <a:srgbClr val="0F172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  <a:r>
              <a:rPr sz="2850" b="1" i="0" u="none" dirty="0">
                <a:solidFill>
                  <a:srgbClr val="0F172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 : </a:t>
            </a:r>
            <a:r>
              <a:rPr sz="2850" b="1" i="0" u="none" dirty="0" err="1">
                <a:solidFill>
                  <a:srgbClr val="0F172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농협조직</a:t>
            </a:r>
            <a:r>
              <a:rPr sz="2850" b="1" i="0" u="none" dirty="0">
                <a:solidFill>
                  <a:srgbClr val="0F172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&amp; </a:t>
            </a:r>
            <a:r>
              <a:rPr sz="2850" b="1" i="0" u="none" dirty="0" err="1">
                <a:solidFill>
                  <a:srgbClr val="0F172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산지유통인</a:t>
            </a:r>
            <a:endParaRPr sz="2850" b="1" i="0" u="none" dirty="0">
              <a:solidFill>
                <a:srgbClr val="0F172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1500" y="1104900"/>
            <a:ext cx="11049000" cy="28575"/>
          </a:xfrm>
          <a:prstGeom prst="rect">
            <a:avLst/>
          </a:prstGeom>
          <a:solidFill>
            <a:srgbClr val="0596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323975" y="1778771"/>
            <a:ext cx="4500562" cy="30008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950" b="1" i="0" u="none" dirty="0" err="1">
                <a:solidFill>
                  <a:srgbClr val="059669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농협조직</a:t>
            </a:r>
            <a:r>
              <a:rPr sz="1950" b="1" i="0" u="none" dirty="0">
                <a:solidFill>
                  <a:srgbClr val="059669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/ </a:t>
            </a:r>
            <a:r>
              <a:rPr sz="1950" b="1" i="0" u="none" dirty="0" err="1">
                <a:solidFill>
                  <a:srgbClr val="059669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생산자단체</a:t>
            </a:r>
            <a:endParaRPr sz="1950" b="1" i="0" u="none" dirty="0">
              <a:solidFill>
                <a:srgbClr val="059669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91350" y="1750990"/>
            <a:ext cx="4500562" cy="30008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950" b="1" i="0" u="none" dirty="0" err="1">
                <a:solidFill>
                  <a:srgbClr val="059669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산지유통인</a:t>
            </a:r>
            <a:endParaRPr sz="1950" b="1" i="0" u="none" dirty="0">
              <a:solidFill>
                <a:srgbClr val="059669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804987"/>
            <a:ext cx="314325" cy="2476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81075" y="2207278"/>
            <a:ext cx="4930616" cy="2308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US" sz="1500" b="1" i="0" u="none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sz="1500" b="1" i="0" u="none" dirty="0" err="1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사업자등록증</a:t>
            </a:r>
            <a:endParaRPr sz="1500" b="1" i="0" u="none" dirty="0">
              <a:solidFill>
                <a:srgbClr val="1E293B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1775" y="1804987"/>
            <a:ext cx="314325" cy="2476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689884" y="2207278"/>
            <a:ext cx="4930616" cy="2308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US" sz="1500" b="1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sz="1500" b="1" i="0" u="none" dirty="0" err="1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산지유통인</a:t>
            </a:r>
            <a:r>
              <a:rPr sz="1500" b="1" i="0" u="none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sz="1500" b="1" i="0" u="none" dirty="0" err="1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등록증</a:t>
            </a:r>
            <a:endParaRPr sz="1500" b="1" i="0" u="none" dirty="0">
              <a:solidFill>
                <a:srgbClr val="1E293B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90205" y="2595272"/>
            <a:ext cx="4467225" cy="2301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 dirty="0" err="1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사업연도</a:t>
            </a:r>
            <a:r>
              <a:rPr sz="1350" b="0" i="0" u="none" dirty="0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확인</a:t>
            </a:r>
            <a:endParaRPr sz="1350" b="0" i="0" u="none" dirty="0">
              <a:solidFill>
                <a:srgbClr val="334155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76350" y="3002158"/>
            <a:ext cx="4467225" cy="2301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 dirty="0" err="1">
                <a:solidFill>
                  <a:srgbClr val="0F172A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대표자와</a:t>
            </a:r>
            <a:r>
              <a:rPr sz="1350" b="1" i="0" u="none" dirty="0">
                <a:solidFill>
                  <a:srgbClr val="0F172A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sz="1350" b="1" i="0" u="none" dirty="0" err="1">
                <a:solidFill>
                  <a:srgbClr val="0F172A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등기상</a:t>
            </a:r>
            <a:r>
              <a:rPr sz="1350" b="1" i="0" u="none" dirty="0">
                <a:solidFill>
                  <a:srgbClr val="0F172A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sz="1350" b="1" i="0" u="none" dirty="0" err="1">
                <a:solidFill>
                  <a:srgbClr val="0F172A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대표</a:t>
            </a:r>
            <a:r>
              <a:rPr sz="1350" b="1" i="0" u="none" dirty="0">
                <a:solidFill>
                  <a:srgbClr val="0F172A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sz="1350" b="1" i="0" u="none" dirty="0" err="1">
                <a:solidFill>
                  <a:srgbClr val="0F172A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일치</a:t>
            </a:r>
            <a:r>
              <a:rPr sz="1350" b="1" i="0" u="none" dirty="0">
                <a:solidFill>
                  <a:srgbClr val="0F172A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sz="1350" b="1" i="0" u="none" dirty="0" err="1">
                <a:solidFill>
                  <a:srgbClr val="0F172A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여부</a:t>
            </a:r>
            <a:r>
              <a:rPr sz="1350" b="0" i="0" u="none" dirty="0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확인</a:t>
            </a:r>
            <a:r>
              <a:rPr sz="1350" b="0" i="0" u="none" dirty="0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필수</a:t>
            </a:r>
            <a:endParaRPr sz="1350" b="0" i="0" u="none" dirty="0">
              <a:solidFill>
                <a:srgbClr val="334155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08018" y="2570601"/>
            <a:ext cx="4467225" cy="2301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 dirty="0" err="1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본인</a:t>
            </a:r>
            <a:r>
              <a:rPr sz="1350" b="0" i="0" u="none" dirty="0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명의의</a:t>
            </a:r>
            <a:r>
              <a:rPr sz="1350" b="0" i="0" u="none" dirty="0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등록증</a:t>
            </a:r>
            <a:r>
              <a:rPr sz="1350" b="0" i="0" u="none" dirty="0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사본</a:t>
            </a:r>
            <a:r>
              <a:rPr sz="1350" b="0" i="0" u="none" dirty="0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제출</a:t>
            </a:r>
            <a:endParaRPr sz="1350" b="0" i="0" u="none" dirty="0">
              <a:solidFill>
                <a:srgbClr val="334155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3723" y="3025822"/>
            <a:ext cx="152400" cy="1524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896100" y="2988937"/>
            <a:ext cx="4390736" cy="4162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 dirty="0" err="1">
                <a:solidFill>
                  <a:srgbClr val="991B1B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산지유통인은</a:t>
            </a:r>
            <a:r>
              <a:rPr sz="1200" b="0" i="0" u="none" dirty="0">
                <a:solidFill>
                  <a:srgbClr val="991B1B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sz="1200" b="0" i="0" u="none" dirty="0" err="1">
                <a:solidFill>
                  <a:srgbClr val="991B1B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추후</a:t>
            </a:r>
            <a:r>
              <a:rPr sz="1200" b="0" i="0" u="none" dirty="0">
                <a:solidFill>
                  <a:srgbClr val="991B1B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sz="1200" b="0" i="0" u="none" dirty="0" err="1">
                <a:solidFill>
                  <a:srgbClr val="991B1B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보조금</a:t>
            </a:r>
            <a:r>
              <a:rPr sz="1200" b="0" i="0" u="none" dirty="0">
                <a:solidFill>
                  <a:srgbClr val="991B1B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sz="1200" b="0" i="0" u="none" dirty="0" err="1">
                <a:solidFill>
                  <a:srgbClr val="991B1B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신청</a:t>
            </a:r>
            <a:r>
              <a:rPr sz="1200" b="0" i="0" u="none" dirty="0">
                <a:solidFill>
                  <a:srgbClr val="991B1B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시, </a:t>
            </a:r>
            <a:r>
              <a:rPr sz="1200" b="0" i="0" u="none" dirty="0" err="1">
                <a:solidFill>
                  <a:srgbClr val="991B1B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사업을</a:t>
            </a:r>
            <a:r>
              <a:rPr sz="1200" b="0" i="0" u="none" dirty="0">
                <a:solidFill>
                  <a:srgbClr val="991B1B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sz="1200" b="0" i="0" u="none" dirty="0" err="1">
                <a:solidFill>
                  <a:srgbClr val="991B1B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수행하는</a:t>
            </a:r>
            <a:r>
              <a:rPr sz="1200" b="0" i="0" u="none" dirty="0">
                <a:solidFill>
                  <a:srgbClr val="991B1B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sz="1200" b="0" i="0" u="none" dirty="0" err="1">
                <a:solidFill>
                  <a:srgbClr val="991B1B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현장의</a:t>
            </a:r>
            <a:r>
              <a:rPr sz="1200" b="0" i="0" u="none" dirty="0">
                <a:solidFill>
                  <a:srgbClr val="991B1B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sz="1200" b="0" i="0" u="none" dirty="0">
              <a:solidFill>
                <a:srgbClr val="991B1B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l">
              <a:lnSpc>
                <a:spcPts val="1679"/>
              </a:lnSpc>
            </a:pPr>
            <a:r>
              <a:rPr sz="1200" b="1" i="0" u="none" dirty="0" err="1">
                <a:solidFill>
                  <a:srgbClr val="991B1B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포전계약서</a:t>
            </a:r>
            <a:r>
              <a:rPr sz="1200" b="1" i="0" u="none" dirty="0">
                <a:solidFill>
                  <a:srgbClr val="991B1B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및 </a:t>
            </a:r>
            <a:r>
              <a:rPr sz="1200" b="1" i="0" u="none" dirty="0" err="1">
                <a:solidFill>
                  <a:srgbClr val="991B1B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매매계약서</a:t>
            </a:r>
            <a:r>
              <a:rPr sz="1200" b="0" i="0" u="none" dirty="0" err="1">
                <a:solidFill>
                  <a:srgbClr val="991B1B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를</a:t>
            </a:r>
            <a:r>
              <a:rPr sz="1200" b="0" i="0" u="none" dirty="0">
                <a:solidFill>
                  <a:srgbClr val="991B1B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sz="1200" b="0" i="0" u="none" dirty="0" err="1">
                <a:solidFill>
                  <a:srgbClr val="991B1B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증빙자료로</a:t>
            </a:r>
            <a:r>
              <a:rPr sz="1200" b="0" i="0" u="none" dirty="0">
                <a:solidFill>
                  <a:srgbClr val="991B1B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sz="1200" b="0" i="0" u="none" dirty="0" err="1">
                <a:solidFill>
                  <a:srgbClr val="991B1B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필수</a:t>
            </a:r>
            <a:r>
              <a:rPr sz="1200" b="0" i="0" u="none" dirty="0">
                <a:solidFill>
                  <a:srgbClr val="991B1B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sz="1200" b="0" i="0" u="none" dirty="0" err="1">
                <a:solidFill>
                  <a:srgbClr val="991B1B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제출해야</a:t>
            </a:r>
            <a:r>
              <a:rPr sz="1200" b="0" i="0" u="none" dirty="0">
                <a:solidFill>
                  <a:srgbClr val="991B1B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sz="1200" b="0" i="0" u="none" dirty="0" err="1">
                <a:solidFill>
                  <a:srgbClr val="991B1B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합니다</a:t>
            </a:r>
            <a:r>
              <a:rPr sz="1200" b="0" i="0" u="none" dirty="0">
                <a:solidFill>
                  <a:srgbClr val="991B1B"/>
                </a:solidFill>
                <a:latin typeface="+mj-ea"/>
                <a:ea typeface="+mj-ea"/>
              </a:rPr>
              <a:t>.</a:t>
            </a:r>
          </a:p>
        </p:txBody>
      </p:sp>
      <p:pic>
        <p:nvPicPr>
          <p:cNvPr id="23" name="그림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173" y="3684619"/>
            <a:ext cx="5306278" cy="2160791"/>
          </a:xfrm>
          <a:prstGeom prst="rect">
            <a:avLst/>
          </a:prstGeom>
        </p:spPr>
      </p:pic>
      <p:pic>
        <p:nvPicPr>
          <p:cNvPr id="25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395037" y="3679523"/>
            <a:ext cx="5225463" cy="2165887"/>
          </a:xfrm>
          <a:prstGeom prst="rect">
            <a:avLst/>
          </a:prstGeom>
        </p:spPr>
      </p:pic>
      <p:pic>
        <p:nvPicPr>
          <p:cNvPr id="22" name="그림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626" y="496996"/>
            <a:ext cx="1803874" cy="524861"/>
          </a:xfrm>
          <a:prstGeom prst="rect">
            <a:avLst/>
          </a:prstGeom>
        </p:spPr>
      </p:pic>
      <p:sp>
        <p:nvSpPr>
          <p:cNvPr id="26" name="직사각형 25"/>
          <p:cNvSpPr/>
          <p:nvPr/>
        </p:nvSpPr>
        <p:spPr>
          <a:xfrm>
            <a:off x="970043" y="2541097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>
                <a:latin typeface="맑은 고딕" panose="020B0503020000020004" pitchFamily="50" charset="-127"/>
                <a:cs typeface="Pretendard" panose="02000503000000020004" pitchFamily="50" charset="-127"/>
              </a:rPr>
              <a:t>▶</a:t>
            </a:r>
            <a:endParaRPr lang="ko-KR" altLang="en-US" sz="1400"/>
          </a:p>
        </p:txBody>
      </p:sp>
      <p:sp>
        <p:nvSpPr>
          <p:cNvPr id="27" name="직사각형 26"/>
          <p:cNvSpPr/>
          <p:nvPr/>
        </p:nvSpPr>
        <p:spPr>
          <a:xfrm>
            <a:off x="972117" y="2947232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>
                <a:latin typeface="맑은 고딕" panose="020B0503020000020004" pitchFamily="50" charset="-127"/>
                <a:cs typeface="Pretendard" panose="02000503000000020004" pitchFamily="50" charset="-127"/>
              </a:rPr>
              <a:t>▶</a:t>
            </a:r>
            <a:endParaRPr lang="ko-KR" altLang="en-US" sz="1400"/>
          </a:p>
        </p:txBody>
      </p:sp>
      <p:sp>
        <p:nvSpPr>
          <p:cNvPr id="28" name="직사각형 27"/>
          <p:cNvSpPr/>
          <p:nvPr/>
        </p:nvSpPr>
        <p:spPr>
          <a:xfrm>
            <a:off x="6666669" y="2534872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>
                <a:latin typeface="맑은 고딕" panose="020B0503020000020004" pitchFamily="50" charset="-127"/>
                <a:cs typeface="Pretendard" panose="02000503000000020004" pitchFamily="50" charset="-127"/>
              </a:rPr>
              <a:t>▶</a:t>
            </a:r>
            <a:endParaRPr lang="ko-KR" altLang="en-US" sz="1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1073" y="1902703"/>
            <a:ext cx="3555950" cy="4747479"/>
          </a:xfrm>
          <a:prstGeom prst="rect">
            <a:avLst/>
          </a:prstGeom>
        </p:spPr>
      </p:pic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108" y="1929128"/>
            <a:ext cx="3555950" cy="4721054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7950" y="1917592"/>
            <a:ext cx="3555950" cy="47325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" y="476250"/>
            <a:ext cx="11601450" cy="4385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US" sz="2850" b="1" i="0" u="none">
                <a:solidFill>
                  <a:srgbClr val="0F172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4. </a:t>
            </a:r>
            <a:r>
              <a:rPr lang="ko-KR" altLang="en-US" sz="2850" b="1" i="0" u="none">
                <a:solidFill>
                  <a:srgbClr val="0F172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제출 </a:t>
            </a:r>
            <a:r>
              <a:rPr sz="2850" b="1" i="0" u="none">
                <a:solidFill>
                  <a:srgbClr val="0F172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서류 상세 (2/</a:t>
            </a:r>
            <a:r>
              <a:rPr lang="en-US" sz="2850" b="1" i="0" u="none">
                <a:solidFill>
                  <a:srgbClr val="0F172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  <a:r>
              <a:rPr sz="2850" b="1" i="0" u="none" smtClean="0">
                <a:solidFill>
                  <a:srgbClr val="0F172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): </a:t>
            </a:r>
            <a:r>
              <a:rPr sz="2850" b="1" i="0" u="none">
                <a:solidFill>
                  <a:srgbClr val="0F172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영농조합법인, 농업회사법인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1104900"/>
            <a:ext cx="11049000" cy="28575"/>
          </a:xfrm>
          <a:prstGeom prst="rect">
            <a:avLst/>
          </a:prstGeom>
          <a:solidFill>
            <a:srgbClr val="0596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152525" y="2165156"/>
            <a:ext cx="2863639" cy="25391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59669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사업자등록증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41173" y="2166258"/>
            <a:ext cx="2943649" cy="25391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59669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법인등기부등본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69225" y="2120078"/>
            <a:ext cx="2943805" cy="25391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59669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전년도 표준재무제표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150" y="2187339"/>
            <a:ext cx="238125" cy="2095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38514" y="2686008"/>
            <a:ext cx="2832050" cy="2258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200" b="1" i="0" u="none">
                <a:solidFill>
                  <a:srgbClr val="0F172A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영업실적 1년 이상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750" y="3106749"/>
            <a:ext cx="2832050" cy="4374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사업연도, 대표자와 등기상 대표 </a:t>
            </a:r>
            <a:r>
              <a:rPr sz="1200" b="0" i="0" u="none" smtClean="0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일치</a:t>
            </a:r>
            <a:endParaRPr lang="en-US" sz="1200" b="0" i="0" u="none" smtClean="0">
              <a:solidFill>
                <a:srgbClr val="334155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l">
              <a:lnSpc>
                <a:spcPts val="1800"/>
              </a:lnSpc>
            </a:pPr>
            <a:r>
              <a:rPr sz="1200" b="0" i="0" u="none" smtClean="0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여부 </a:t>
            </a:r>
            <a:r>
              <a:rPr sz="1200" b="0" i="0" u="none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확인 필수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5600" y="2187339"/>
            <a:ext cx="161925" cy="20955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794200" y="2657475"/>
            <a:ext cx="2832050" cy="2301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200" b="1" i="0" u="none">
                <a:solidFill>
                  <a:srgbClr val="0F172A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자본금 5천만원 이상</a:t>
            </a:r>
            <a:r>
              <a:rPr sz="1200" b="0" i="0" u="none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확인 필수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94200" y="3086100"/>
            <a:ext cx="2832050" cy="2066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법인 명의 및 대표자 정보 일치 확인</a:t>
            </a:r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12050" y="2124075"/>
            <a:ext cx="161925" cy="20955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8550753" y="2656591"/>
            <a:ext cx="2832199" cy="2301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200" b="1" i="0" u="none">
                <a:solidFill>
                  <a:srgbClr val="0F172A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자본금 5천만원 이상</a:t>
            </a:r>
            <a:r>
              <a:rPr sz="1200" b="0" i="0" u="none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확인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512792" y="3093967"/>
            <a:ext cx="3079850" cy="2308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lang="en-US" sz="1200" b="0" i="0" u="none" smtClean="0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sz="1200" b="0" i="0" u="none" smtClean="0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회계공인여부 </a:t>
            </a:r>
            <a:r>
              <a:rPr sz="1200" b="0" i="0" u="none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확인 또는 홈택스 발급분 제출</a:t>
            </a:r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9273" y="5872316"/>
            <a:ext cx="133350" cy="13335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958129" y="6092028"/>
            <a:ext cx="2565499" cy="192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470"/>
              </a:lnSpc>
            </a:pPr>
            <a:r>
              <a:rPr lang="en-US" altLang="ko-KR" sz="1200" smtClean="0">
                <a:solidFill>
                  <a:srgbClr val="991B1B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※ </a:t>
            </a:r>
            <a:r>
              <a:rPr sz="1200" b="0" i="0" u="none" smtClean="0">
                <a:solidFill>
                  <a:srgbClr val="991B1B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공인여부 별도 확인 필요</a:t>
            </a:r>
            <a:endParaRPr sz="1200" b="0" i="0" u="none">
              <a:solidFill>
                <a:srgbClr val="991B1B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30" name="Picture 7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5626" y="3766164"/>
            <a:ext cx="276225" cy="24765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158525" y="3753026"/>
            <a:ext cx="2646857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00" b="1" i="0" u="none">
                <a:solidFill>
                  <a:srgbClr val="059669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주식 등 변동상황 명세서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57275" y="4128252"/>
            <a:ext cx="2748107" cy="48519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200" b="0" i="0" u="none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자본금 5천만원 이상</a:t>
            </a:r>
            <a:endParaRPr lang="en-US" sz="1200" b="0" i="0" u="none">
              <a:solidFill>
                <a:srgbClr val="334155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l">
              <a:lnSpc>
                <a:spcPts val="2025"/>
              </a:lnSpc>
            </a:pPr>
            <a:r>
              <a:rPr sz="1200" b="0" i="0" u="none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지분 조합원 변경사항 확인</a:t>
            </a:r>
          </a:p>
        </p:txBody>
      </p:sp>
      <p:sp>
        <p:nvSpPr>
          <p:cNvPr id="39" name="직사각형 38"/>
          <p:cNvSpPr/>
          <p:nvPr/>
        </p:nvSpPr>
        <p:spPr>
          <a:xfrm>
            <a:off x="958129" y="4661970"/>
            <a:ext cx="3058036" cy="577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25"/>
              </a:lnSpc>
            </a:pPr>
            <a:r>
              <a:rPr lang="en-US" altLang="ko-KR" sz="1200" b="1">
                <a:solidFill>
                  <a:srgbClr val="0F172A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sz="1200" b="1">
                <a:solidFill>
                  <a:srgbClr val="0F172A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농업회사법인</a:t>
            </a:r>
            <a:r>
              <a:rPr lang="en-US" altLang="ko-KR" sz="1200" b="1">
                <a:solidFill>
                  <a:srgbClr val="0F172A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</a:t>
            </a:r>
            <a:r>
              <a:rPr lang="ko-KR" altLang="en-US" sz="1200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sz="1200">
              <a:solidFill>
                <a:srgbClr val="334155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2025"/>
              </a:lnSpc>
            </a:pPr>
            <a:r>
              <a:rPr lang="ko-KR" altLang="en-US" sz="1200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농업인 등록 주주 </a:t>
            </a:r>
            <a:r>
              <a:rPr lang="en-US" altLang="ko-KR" sz="1200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1200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명 이상 기재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047750" y="5275310"/>
            <a:ext cx="2757632" cy="48519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200" b="1" i="0" u="none">
                <a:solidFill>
                  <a:srgbClr val="0F172A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[영농조합법인]</a:t>
            </a:r>
            <a:r>
              <a:rPr sz="1200" b="0" i="0" u="none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sz="1200" b="0" i="0" u="none">
              <a:solidFill>
                <a:srgbClr val="334155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l">
              <a:lnSpc>
                <a:spcPts val="2025"/>
              </a:lnSpc>
            </a:pPr>
            <a:r>
              <a:rPr sz="1200" b="0" i="0" u="none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지분 보유 조합원 5인 이름 확인</a:t>
            </a:r>
          </a:p>
        </p:txBody>
      </p:sp>
      <p:pic>
        <p:nvPicPr>
          <p:cNvPr id="41" name="Picture 11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43436" y="4234187"/>
            <a:ext cx="271279" cy="213735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4880126" y="4187129"/>
            <a:ext cx="2984198" cy="43858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59669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농업경영체등록확인서 </a:t>
            </a:r>
            <a:endParaRPr lang="en-US" sz="1650" b="1" i="0" u="none">
              <a:solidFill>
                <a:srgbClr val="059669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r>
              <a:rPr lang="en-US" altLang="ko-KR" sz="1200" b="1">
                <a:solidFill>
                  <a:srgbClr val="059669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1200" b="1">
                <a:solidFill>
                  <a:srgbClr val="059669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법인 및 대표자의 농업경영체 등록확인</a:t>
            </a:r>
            <a:r>
              <a:rPr lang="en-US" altLang="ko-KR" sz="1200" b="1">
                <a:solidFill>
                  <a:srgbClr val="059669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endParaRPr sz="1200" b="1" i="0" u="none">
              <a:solidFill>
                <a:srgbClr val="059669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814715" y="4759529"/>
            <a:ext cx="4467225" cy="2301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200" b="0" i="0" u="none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발급처: 지역 국립농산물품질관리원</a:t>
            </a:r>
          </a:p>
        </p:txBody>
      </p:sp>
      <p:pic>
        <p:nvPicPr>
          <p:cNvPr id="51" name="object 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174796" y="3954578"/>
            <a:ext cx="3417846" cy="2069421"/>
          </a:xfrm>
          <a:prstGeom prst="rect">
            <a:avLst/>
          </a:prstGeom>
        </p:spPr>
      </p:pic>
      <p:pic>
        <p:nvPicPr>
          <p:cNvPr id="52" name="Picture 5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8114" y="1373133"/>
            <a:ext cx="152400" cy="15240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694314" y="1369947"/>
            <a:ext cx="11049000" cy="184666"/>
          </a:xfrm>
          <a:prstGeom prst="rect">
            <a:avLst/>
          </a:prstGeom>
          <a:noFill/>
        </p:spPr>
        <p:txBody>
          <a:bodyPr wrap="square" lIns="152400" tIns="0" rIns="0" bIns="0" anchor="t">
            <a:spAutoFit/>
          </a:bodyPr>
          <a:lstStyle/>
          <a:p>
            <a:pPr algn="l"/>
            <a:r>
              <a:rPr sz="1200" b="0" i="0" u="none">
                <a:solidFill>
                  <a:srgbClr val="DC2626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모든</a:t>
            </a:r>
            <a:r>
              <a:rPr lang="en-US" sz="1200" b="0" i="0" u="none">
                <a:solidFill>
                  <a:srgbClr val="DC2626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1200" b="0" i="0" u="none">
                <a:solidFill>
                  <a:srgbClr val="DC2626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제출</a:t>
            </a:r>
            <a:r>
              <a:rPr sz="1200" b="0" i="0" u="none">
                <a:solidFill>
                  <a:srgbClr val="DC2626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서류는 스캔하여 </a:t>
            </a:r>
            <a:r>
              <a:rPr lang="ko-KR" altLang="en-US" sz="1200" b="0" i="0" u="none">
                <a:solidFill>
                  <a:srgbClr val="DC2626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통합관리</a:t>
            </a:r>
            <a:r>
              <a:rPr sz="1200" b="0" i="0" u="none">
                <a:solidFill>
                  <a:srgbClr val="DC2626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시스템에 업로드</a:t>
            </a:r>
          </a:p>
        </p:txBody>
      </p:sp>
      <p:pic>
        <p:nvPicPr>
          <p:cNvPr id="45" name="그림 4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626" y="496996"/>
            <a:ext cx="1803874" cy="524861"/>
          </a:xfrm>
          <a:prstGeom prst="rect">
            <a:avLst/>
          </a:prstGeom>
        </p:spPr>
      </p:pic>
      <p:sp>
        <p:nvSpPr>
          <p:cNvPr id="48" name="직사각형 47"/>
          <p:cNvSpPr/>
          <p:nvPr/>
        </p:nvSpPr>
        <p:spPr>
          <a:xfrm>
            <a:off x="745362" y="2639312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>
                <a:latin typeface="맑은 고딕" panose="020B0503020000020004" pitchFamily="50" charset="-127"/>
                <a:cs typeface="Pretendard" panose="02000503000000020004" pitchFamily="50" charset="-127"/>
              </a:rPr>
              <a:t>▶</a:t>
            </a:r>
            <a:endParaRPr lang="ko-KR" altLang="en-US" sz="1400"/>
          </a:p>
        </p:txBody>
      </p:sp>
      <p:sp>
        <p:nvSpPr>
          <p:cNvPr id="49" name="직사각형 48"/>
          <p:cNvSpPr/>
          <p:nvPr/>
        </p:nvSpPr>
        <p:spPr>
          <a:xfrm>
            <a:off x="741824" y="3055704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>
                <a:latin typeface="맑은 고딕" panose="020B0503020000020004" pitchFamily="50" charset="-127"/>
                <a:cs typeface="Pretendard" panose="02000503000000020004" pitchFamily="50" charset="-127"/>
              </a:rPr>
              <a:t>▶</a:t>
            </a:r>
            <a:endParaRPr lang="ko-KR" altLang="en-US" sz="1400"/>
          </a:p>
        </p:txBody>
      </p:sp>
      <p:sp>
        <p:nvSpPr>
          <p:cNvPr id="54" name="직사각형 53"/>
          <p:cNvSpPr/>
          <p:nvPr/>
        </p:nvSpPr>
        <p:spPr>
          <a:xfrm>
            <a:off x="4481042" y="2627351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>
                <a:latin typeface="맑은 고딕" panose="020B0503020000020004" pitchFamily="50" charset="-127"/>
                <a:cs typeface="Pretendard" panose="02000503000000020004" pitchFamily="50" charset="-127"/>
              </a:rPr>
              <a:t>▶</a:t>
            </a:r>
            <a:endParaRPr lang="ko-KR" altLang="en-US" sz="1400"/>
          </a:p>
        </p:txBody>
      </p:sp>
      <p:sp>
        <p:nvSpPr>
          <p:cNvPr id="55" name="직사각형 54"/>
          <p:cNvSpPr/>
          <p:nvPr/>
        </p:nvSpPr>
        <p:spPr>
          <a:xfrm>
            <a:off x="4481667" y="3031853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>
                <a:latin typeface="맑은 고딕" panose="020B0503020000020004" pitchFamily="50" charset="-127"/>
                <a:cs typeface="Pretendard" panose="02000503000000020004" pitchFamily="50" charset="-127"/>
              </a:rPr>
              <a:t>▶</a:t>
            </a:r>
            <a:endParaRPr lang="ko-KR" altLang="en-US" sz="1400"/>
          </a:p>
        </p:txBody>
      </p:sp>
      <p:sp>
        <p:nvSpPr>
          <p:cNvPr id="56" name="직사각형 55"/>
          <p:cNvSpPr/>
          <p:nvPr/>
        </p:nvSpPr>
        <p:spPr>
          <a:xfrm>
            <a:off x="4476092" y="4720961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>
                <a:latin typeface="맑은 고딕" panose="020B0503020000020004" pitchFamily="50" charset="-127"/>
                <a:cs typeface="Pretendard" panose="02000503000000020004" pitchFamily="50" charset="-127"/>
              </a:rPr>
              <a:t>▶</a:t>
            </a:r>
            <a:endParaRPr lang="ko-KR" altLang="en-US" sz="1400"/>
          </a:p>
        </p:txBody>
      </p:sp>
      <p:sp>
        <p:nvSpPr>
          <p:cNvPr id="57" name="직사각형 56"/>
          <p:cNvSpPr/>
          <p:nvPr/>
        </p:nvSpPr>
        <p:spPr>
          <a:xfrm>
            <a:off x="8263299" y="2622676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>
                <a:latin typeface="맑은 고딕" panose="020B0503020000020004" pitchFamily="50" charset="-127"/>
                <a:cs typeface="Pretendard" panose="02000503000000020004" pitchFamily="50" charset="-127"/>
              </a:rPr>
              <a:t>▶</a:t>
            </a:r>
            <a:endParaRPr lang="ko-KR" altLang="en-US" sz="1400"/>
          </a:p>
        </p:txBody>
      </p:sp>
      <p:sp>
        <p:nvSpPr>
          <p:cNvPr id="58" name="직사각형 57"/>
          <p:cNvSpPr/>
          <p:nvPr/>
        </p:nvSpPr>
        <p:spPr>
          <a:xfrm>
            <a:off x="8261827" y="3037566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 smtClean="0">
                <a:latin typeface="맑은 고딕" panose="020B0503020000020004" pitchFamily="50" charset="-127"/>
                <a:cs typeface="Pretendard" panose="02000503000000020004" pitchFamily="50" charset="-127"/>
              </a:rPr>
              <a:t>▶</a:t>
            </a:r>
            <a:endParaRPr lang="ko-KR" altLang="en-US" sz="1400"/>
          </a:p>
        </p:txBody>
      </p:sp>
      <p:sp>
        <p:nvSpPr>
          <p:cNvPr id="60" name="직사각형 59"/>
          <p:cNvSpPr/>
          <p:nvPr/>
        </p:nvSpPr>
        <p:spPr>
          <a:xfrm>
            <a:off x="776028" y="4105025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>
                <a:latin typeface="맑은 고딕" panose="020B0503020000020004" pitchFamily="50" charset="-127"/>
                <a:cs typeface="Pretendard" panose="02000503000000020004" pitchFamily="50" charset="-127"/>
              </a:rPr>
              <a:t>▶</a:t>
            </a:r>
            <a:endParaRPr lang="ko-KR" altLang="en-US" sz="1400"/>
          </a:p>
        </p:txBody>
      </p:sp>
      <p:sp>
        <p:nvSpPr>
          <p:cNvPr id="61" name="직사각형 60"/>
          <p:cNvSpPr/>
          <p:nvPr/>
        </p:nvSpPr>
        <p:spPr>
          <a:xfrm>
            <a:off x="765781" y="5268910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>
                <a:latin typeface="맑은 고딕" panose="020B0503020000020004" pitchFamily="50" charset="-127"/>
                <a:cs typeface="Pretendard" panose="02000503000000020004" pitchFamily="50" charset="-127"/>
              </a:rPr>
              <a:t>▶</a:t>
            </a:r>
            <a:endParaRPr lang="ko-KR" altLang="en-US" sz="1400"/>
          </a:p>
        </p:txBody>
      </p:sp>
      <p:sp>
        <p:nvSpPr>
          <p:cNvPr id="62" name="직사각형 61"/>
          <p:cNvSpPr/>
          <p:nvPr/>
        </p:nvSpPr>
        <p:spPr>
          <a:xfrm>
            <a:off x="770399" y="4681512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>
                <a:latin typeface="맑은 고딕" panose="020B0503020000020004" pitchFamily="50" charset="-127"/>
                <a:cs typeface="Pretendard" panose="02000503000000020004" pitchFamily="50" charset="-127"/>
              </a:rPr>
              <a:t>▶</a:t>
            </a:r>
            <a:endParaRPr lang="ko-KR" altLang="en-US" sz="1400"/>
          </a:p>
        </p:txBody>
      </p:sp>
      <p:pic>
        <p:nvPicPr>
          <p:cNvPr id="59" name="Picture 15" descr="image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18031" y="3416916"/>
            <a:ext cx="152400" cy="152400"/>
          </a:xfrm>
          <a:prstGeom prst="rect">
            <a:avLst/>
          </a:prstGeom>
        </p:spPr>
      </p:pic>
      <p:sp>
        <p:nvSpPr>
          <p:cNvPr id="63" name="TextBox 62"/>
          <p:cNvSpPr txBox="1"/>
          <p:nvPr/>
        </p:nvSpPr>
        <p:spPr>
          <a:xfrm>
            <a:off x="4810593" y="3418656"/>
            <a:ext cx="2962919" cy="3847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470"/>
              </a:lnSpc>
            </a:pPr>
            <a:r>
              <a:rPr lang="ko-KR" altLang="en-US" sz="1200" b="0" i="0" u="none" smtClean="0">
                <a:solidFill>
                  <a:srgbClr val="991B1B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발급일 이후 대표자 변경 등 중대한 변동이 발생한 경우 반드시 최신본 제출</a:t>
            </a:r>
            <a:endParaRPr sz="1200" b="0" i="0" u="none">
              <a:solidFill>
                <a:srgbClr val="991B1B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019760" y="5870568"/>
            <a:ext cx="3215066" cy="192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470"/>
              </a:lnSpc>
            </a:pPr>
            <a:r>
              <a:rPr lang="ko-KR" altLang="en-US" sz="1200" smtClean="0">
                <a:solidFill>
                  <a:srgbClr val="991B1B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발급기준</a:t>
            </a:r>
            <a:r>
              <a:rPr lang="en-US" altLang="ko-KR" sz="1200" smtClean="0">
                <a:solidFill>
                  <a:srgbClr val="991B1B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en-US" sz="1200" smtClean="0">
                <a:solidFill>
                  <a:srgbClr val="991B1B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2026</a:t>
            </a:r>
            <a:r>
              <a:rPr lang="ko-KR" altLang="en-US" sz="1200" smtClean="0">
                <a:solidFill>
                  <a:srgbClr val="991B1B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 신고완료된 </a:t>
            </a:r>
            <a:r>
              <a:rPr lang="en-US" altLang="ko-KR" sz="1200" smtClean="0">
                <a:solidFill>
                  <a:srgbClr val="991B1B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2025</a:t>
            </a:r>
            <a:r>
              <a:rPr lang="ko-KR" altLang="en-US" sz="1200" smtClean="0">
                <a:solidFill>
                  <a:srgbClr val="991B1B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 귀속분</a:t>
            </a:r>
            <a:endParaRPr sz="1200" b="0" i="0" u="none">
              <a:solidFill>
                <a:srgbClr val="991B1B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694314" y="1582079"/>
            <a:ext cx="11049000" cy="184666"/>
          </a:xfrm>
          <a:prstGeom prst="rect">
            <a:avLst/>
          </a:prstGeom>
          <a:noFill/>
        </p:spPr>
        <p:txBody>
          <a:bodyPr wrap="square" lIns="152400" tIns="0" rIns="0" bIns="0" anchor="t">
            <a:spAutoFit/>
          </a:bodyPr>
          <a:lstStyle/>
          <a:p>
            <a:pPr algn="l"/>
            <a:r>
              <a:rPr lang="ko-KR" altLang="en-US" sz="1200" b="0" i="0" u="none" smtClean="0">
                <a:solidFill>
                  <a:srgbClr val="DC2626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사업자등록증을 제외한 모든 제출서류는 </a:t>
            </a:r>
            <a:r>
              <a:rPr lang="en-US" altLang="ko-KR" sz="1200" b="0" i="0" u="none" smtClean="0">
                <a:solidFill>
                  <a:srgbClr val="DC2626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2026</a:t>
            </a:r>
            <a:r>
              <a:rPr lang="ko-KR" altLang="en-US" sz="1200" b="0" i="0" u="none" smtClean="0">
                <a:solidFill>
                  <a:srgbClr val="DC2626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년 </a:t>
            </a:r>
            <a:r>
              <a:rPr lang="en-US" altLang="ko-KR" sz="1200" b="0" i="0" u="none" smtClean="0">
                <a:solidFill>
                  <a:srgbClr val="DC2626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5</a:t>
            </a:r>
            <a:r>
              <a:rPr lang="ko-KR" altLang="en-US" sz="1200" b="0" i="0" u="none" smtClean="0">
                <a:solidFill>
                  <a:srgbClr val="DC2626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월 </a:t>
            </a:r>
            <a:r>
              <a:rPr lang="en-US" altLang="ko-KR" sz="1200" b="0" i="0" u="none" smtClean="0">
                <a:solidFill>
                  <a:srgbClr val="DC2626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24</a:t>
            </a:r>
            <a:r>
              <a:rPr lang="ko-KR" altLang="en-US" sz="1200" b="0" i="0" u="none" smtClean="0">
                <a:solidFill>
                  <a:srgbClr val="DC2626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일 이후 발급분으로 제출</a:t>
            </a:r>
            <a:endParaRPr sz="1200" b="0" i="0" u="none">
              <a:solidFill>
                <a:srgbClr val="DC2626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225997"/>
            <a:ext cx="11049000" cy="1734085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997033"/>
            <a:ext cx="11049000" cy="193385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476250"/>
            <a:ext cx="11601450" cy="4385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US" sz="2850" b="1" i="0" u="none">
                <a:solidFill>
                  <a:srgbClr val="0F172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5. </a:t>
            </a:r>
            <a:r>
              <a:rPr lang="ko-KR" altLang="en-US" sz="2850" b="1" i="0" u="none" smtClean="0">
                <a:solidFill>
                  <a:srgbClr val="0F172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유의사항 및 </a:t>
            </a:r>
            <a:r>
              <a:rPr lang="ko-KR" altLang="en-US" sz="2850" b="1" i="0" u="none">
                <a:solidFill>
                  <a:srgbClr val="0F172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문의처</a:t>
            </a:r>
            <a:endParaRPr sz="2850" b="1" i="0" u="none">
              <a:solidFill>
                <a:srgbClr val="0F172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1500" y="1104900"/>
            <a:ext cx="11049000" cy="28575"/>
          </a:xfrm>
          <a:prstGeom prst="rect">
            <a:avLst/>
          </a:prstGeom>
          <a:solidFill>
            <a:srgbClr val="0596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012569" y="1363872"/>
            <a:ext cx="10941367" cy="276999"/>
          </a:xfrm>
          <a:prstGeom prst="rect">
            <a:avLst/>
          </a:prstGeom>
          <a:noFill/>
        </p:spPr>
        <p:txBody>
          <a:bodyPr wrap="square" lIns="200025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F172A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이용자 유의사항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04900" y="1791069"/>
            <a:ext cx="7315200" cy="2077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 u="none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제출 전 이용자 유의사항을 반드시 읽고 </a:t>
            </a:r>
            <a:r>
              <a:rPr sz="1350" i="0" u="none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동의 여부를 체크해야 </a:t>
            </a:r>
            <a:r>
              <a:rPr sz="1350" b="0" i="0" u="none">
                <a:solidFill>
                  <a:srgbClr val="6D788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시스템</a:t>
            </a:r>
            <a:r>
              <a:rPr sz="1350" b="0" i="0" u="none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상 제출이 가능합니다.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3485" y="3093580"/>
            <a:ext cx="10941367" cy="276999"/>
          </a:xfrm>
          <a:prstGeom prst="rect">
            <a:avLst/>
          </a:prstGeom>
          <a:noFill/>
        </p:spPr>
        <p:txBody>
          <a:bodyPr wrap="square" lIns="171450" tIns="0" rIns="0" bIns="0" anchor="t">
            <a:spAutoFit/>
          </a:bodyPr>
          <a:lstStyle/>
          <a:p>
            <a:pPr algn="l"/>
            <a:r>
              <a:rPr lang="en-US" sz="1800" b="1" i="0" u="none">
                <a:solidFill>
                  <a:srgbClr val="0F172A"/>
                </a:solidFill>
                <a:latin typeface="Pretendard"/>
              </a:rPr>
              <a:t> </a:t>
            </a:r>
            <a:r>
              <a:rPr sz="1800" b="1" i="0" u="none">
                <a:solidFill>
                  <a:srgbClr val="0F172A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최종 제출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3521289"/>
            <a:ext cx="10420350" cy="2077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 u="none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[최종제출] 버튼 클릭 </a:t>
            </a:r>
            <a:r>
              <a:rPr lang="ko-KR" altLang="en-US" sz="1350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하셔야 정상적으로 정상 제출 완료 처리됩니다</a:t>
            </a:r>
            <a:r>
              <a:rPr lang="en-US" altLang="ko-KR" sz="1350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sz="1350" b="0" i="0" u="none">
              <a:solidFill>
                <a:srgbClr val="475569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5427" y="4620496"/>
            <a:ext cx="185307" cy="18530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222329" y="4578842"/>
            <a:ext cx="5562072" cy="2411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sz="1400" b="1" i="0" u="none" dirty="0" err="1">
                <a:solidFill>
                  <a:srgbClr val="DC262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주의</a:t>
            </a:r>
            <a:r>
              <a:rPr sz="1400" b="1" i="0" u="none" dirty="0">
                <a:solidFill>
                  <a:srgbClr val="DC262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sz="1400" b="1" i="0" u="none" dirty="0" err="1">
                <a:solidFill>
                  <a:srgbClr val="DC262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본인인증</a:t>
            </a:r>
            <a:r>
              <a:rPr sz="1400" b="1" i="0" u="none" dirty="0">
                <a:solidFill>
                  <a:srgbClr val="DC262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및 </a:t>
            </a:r>
            <a:r>
              <a:rPr sz="1400" b="1" i="0" u="none" dirty="0" err="1">
                <a:solidFill>
                  <a:srgbClr val="DC262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도로명</a:t>
            </a:r>
            <a:r>
              <a:rPr sz="1400" b="1" i="0" u="none" dirty="0">
                <a:solidFill>
                  <a:srgbClr val="DC262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sz="1400" b="1" i="0" u="none" dirty="0" err="1">
                <a:solidFill>
                  <a:srgbClr val="DC262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주소</a:t>
            </a:r>
            <a:r>
              <a:rPr sz="1400" b="1" i="0" u="none" dirty="0">
                <a:solidFill>
                  <a:srgbClr val="DC262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sz="1400" b="1" i="0" u="none" dirty="0" err="1">
                <a:solidFill>
                  <a:srgbClr val="DC262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미입력</a:t>
            </a:r>
            <a:r>
              <a:rPr sz="1400" b="1" i="0" u="none" dirty="0">
                <a:solidFill>
                  <a:srgbClr val="DC262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시 </a:t>
            </a:r>
            <a:r>
              <a:rPr sz="1400" b="1" i="0" u="none" dirty="0" err="1">
                <a:solidFill>
                  <a:srgbClr val="DC262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최종</a:t>
            </a:r>
            <a:r>
              <a:rPr sz="1400" b="1" i="0" u="none" dirty="0">
                <a:solidFill>
                  <a:srgbClr val="DC262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sz="1400" b="1" i="0" u="none" dirty="0" err="1">
                <a:solidFill>
                  <a:srgbClr val="DC262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제출</a:t>
            </a:r>
            <a:r>
              <a:rPr sz="1400" b="1" i="0" u="none" dirty="0">
                <a:solidFill>
                  <a:srgbClr val="DC262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sz="1400" b="1" i="0" u="none" dirty="0" err="1">
                <a:solidFill>
                  <a:srgbClr val="DC262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불가</a:t>
            </a:r>
            <a:endParaRPr sz="1400" b="1" i="0" u="none" dirty="0">
              <a:solidFill>
                <a:srgbClr val="DC2626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875" y="1374528"/>
            <a:ext cx="200025" cy="22860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7760" y="3092501"/>
            <a:ext cx="171450" cy="2286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171575" y="3853041"/>
            <a:ext cx="10001250" cy="256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 dirty="0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50" charset="-127"/>
              </a:rPr>
              <a:t>사</a:t>
            </a:r>
            <a:r>
              <a:rPr lang="ko-KR" altLang="en-US" sz="1350" b="0" i="0" u="none" dirty="0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50" charset="-127"/>
              </a:rPr>
              <a:t>업계획서 내 물류기기 </a:t>
            </a:r>
            <a:r>
              <a:rPr lang="ko-KR" altLang="en-US" sz="1350" b="0" i="0" u="none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50" charset="-127"/>
              </a:rPr>
              <a:t>이용 </a:t>
            </a:r>
            <a:r>
              <a:rPr lang="ko-KR" altLang="en-US" sz="1350" b="0" i="0" u="none" smtClean="0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50" charset="-127"/>
              </a:rPr>
              <a:t>계획 </a:t>
            </a:r>
            <a:r>
              <a:rPr lang="ko-KR" altLang="en-US" sz="1350" b="0" i="0" u="none" dirty="0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50" charset="-127"/>
              </a:rPr>
              <a:t>수량 기입 확인</a:t>
            </a:r>
            <a:endParaRPr sz="1350" b="0" i="0" u="none" dirty="0">
              <a:solidFill>
                <a:srgbClr val="334155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Pretendard" panose="02000503000000020004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62339" y="4234640"/>
            <a:ext cx="10001250" cy="2301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lang="ko-KR" altLang="en-US" sz="1350" dirty="0">
                <a:solidFill>
                  <a:srgbClr val="33415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증빙서류 제출 여부 확인</a:t>
            </a:r>
            <a:endParaRPr sz="1350" b="0" i="0" u="none" dirty="0">
              <a:solidFill>
                <a:srgbClr val="334155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9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99" y="4977187"/>
            <a:ext cx="11049000" cy="174688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040248" y="5189587"/>
            <a:ext cx="10163175" cy="276999"/>
          </a:xfrm>
          <a:prstGeom prst="rect">
            <a:avLst/>
          </a:prstGeom>
          <a:noFill/>
        </p:spPr>
        <p:txBody>
          <a:bodyPr wrap="square" lIns="200025" tIns="0" rIns="0" bIns="0" anchor="t">
            <a:spAutoFit/>
          </a:bodyPr>
          <a:lstStyle/>
          <a:p>
            <a:pPr algn="l"/>
            <a:r>
              <a:rPr lang="ko-KR" altLang="en-US" sz="1800" b="1" i="0" u="none">
                <a:solidFill>
                  <a:srgbClr val="0F172A"/>
                </a:solidFill>
                <a:latin typeface="Pretendard"/>
              </a:rPr>
              <a:t>시스템 문의 및 사업 문의처</a:t>
            </a:r>
            <a:endParaRPr sz="1800" b="1" i="0" u="none">
              <a:solidFill>
                <a:srgbClr val="0F172A"/>
              </a:solidFill>
              <a:latin typeface="Pretendard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089023" y="5646460"/>
            <a:ext cx="3705225" cy="2077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US" sz="1350">
                <a:solidFill>
                  <a:srgbClr val="475569"/>
                </a:solidFill>
                <a:latin typeface="Pretendard"/>
              </a:rPr>
              <a:t> </a:t>
            </a:r>
            <a:r>
              <a:rPr lang="en-US" sz="1350" smtClean="0">
                <a:solidFill>
                  <a:srgbClr val="475569"/>
                </a:solidFill>
                <a:latin typeface="Pretendard"/>
              </a:rPr>
              <a:t>  </a:t>
            </a:r>
            <a:r>
              <a:rPr lang="ko-KR" altLang="en-US" sz="1350" smtClean="0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시스템 </a:t>
            </a:r>
            <a:r>
              <a:rPr lang="ko-KR" altLang="en-US" sz="1350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관련</a:t>
            </a:r>
            <a:r>
              <a:rPr lang="en-US" altLang="ko-KR" sz="1350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CS</a:t>
            </a:r>
            <a:r>
              <a:rPr lang="ko-KR" altLang="en-US" sz="1350" smtClean="0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센터</a:t>
            </a:r>
            <a:r>
              <a:rPr lang="en-US" altLang="ko-KR" sz="1350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350" smtClean="0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02-6952-1230</a:t>
            </a:r>
            <a:endParaRPr sz="1350" b="0" i="0" u="none">
              <a:solidFill>
                <a:srgbClr val="475569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104900" y="5961475"/>
            <a:ext cx="5201516" cy="2077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US" sz="1350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sz="1350" smtClean="0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350" b="1" smtClean="0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농협조직</a:t>
            </a:r>
            <a:r>
              <a:rPr lang="en-US" altLang="ko-KR" sz="1350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350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생산자 단체</a:t>
            </a:r>
            <a:r>
              <a:rPr lang="en-US" altLang="ko-KR" sz="1350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350" smtClean="0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농산물물류통합지원센터</a:t>
            </a:r>
            <a:r>
              <a:rPr lang="en-US" altLang="ko-KR" sz="1350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350" smtClean="0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044-266-6647</a:t>
            </a:r>
            <a:endParaRPr sz="1350" b="0" i="0" u="none">
              <a:solidFill>
                <a:srgbClr val="475569"/>
              </a:solidFill>
              <a:latin typeface="Pretendard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104900" y="6284934"/>
            <a:ext cx="5507505" cy="2077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US" sz="1350">
                <a:solidFill>
                  <a:srgbClr val="475569"/>
                </a:solidFill>
                <a:latin typeface="Pretendard"/>
              </a:rPr>
              <a:t> </a:t>
            </a:r>
            <a:r>
              <a:rPr lang="en-US" sz="1350" smtClean="0">
                <a:solidFill>
                  <a:srgbClr val="475569"/>
                </a:solidFill>
                <a:latin typeface="Pretendard"/>
              </a:rPr>
              <a:t> </a:t>
            </a:r>
            <a:r>
              <a:rPr lang="ko-KR" altLang="en-US" sz="1350" smtClean="0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농업회사법인</a:t>
            </a:r>
            <a:r>
              <a:rPr lang="en-US" altLang="ko-KR" sz="1350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350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영농조합법인</a:t>
            </a:r>
            <a:r>
              <a:rPr lang="en-US" altLang="ko-KR" sz="1350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(</a:t>
            </a:r>
            <a:r>
              <a:rPr lang="ko-KR" altLang="en-US" sz="1350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</a:t>
            </a:r>
            <a:r>
              <a:rPr lang="en-US" altLang="ko-KR" sz="1350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350" smtClean="0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한국농식품법인연합회</a:t>
            </a:r>
            <a:r>
              <a:rPr lang="en-US" altLang="ko-KR" sz="1350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350" smtClean="0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043-904-3715</a:t>
            </a:r>
            <a:endParaRPr sz="1350" b="0" i="0" u="none">
              <a:solidFill>
                <a:srgbClr val="475569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778931" y="5588302"/>
            <a:ext cx="4063064" cy="83099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1350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sz="1350" smtClean="0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350" smtClean="0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농업회사법인</a:t>
            </a:r>
            <a:r>
              <a:rPr lang="en-US" altLang="ko-KR" sz="1350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350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영농조합법인</a:t>
            </a:r>
            <a:r>
              <a:rPr lang="en-US" altLang="ko-KR" sz="1350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350" b="1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산지유통인</a:t>
            </a:r>
            <a:endParaRPr lang="en-US" altLang="ko-KR" sz="1350" b="1">
              <a:solidFill>
                <a:srgbClr val="475569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l">
              <a:lnSpc>
                <a:spcPct val="150000"/>
              </a:lnSpc>
            </a:pPr>
            <a:r>
              <a:rPr lang="en-US" altLang="ko-KR" sz="1350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350" smtClean="0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: </a:t>
            </a:r>
            <a:r>
              <a:rPr lang="en-US" altLang="ko-KR" sz="1350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350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</a:t>
            </a:r>
            <a:r>
              <a:rPr lang="en-US" altLang="ko-KR" sz="1350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350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한국농업유통법인중앙연합회</a:t>
            </a:r>
            <a:endParaRPr lang="en-US" altLang="ko-KR" sz="1350">
              <a:solidFill>
                <a:srgbClr val="475569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l"/>
            <a:r>
              <a:rPr lang="en-US" altLang="ko-KR" sz="1350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lang="en-US" altLang="ko-KR" sz="1350" smtClean="0">
                <a:solidFill>
                  <a:srgbClr val="47556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02-3401-2870</a:t>
            </a:r>
            <a:endParaRPr sz="1350" b="0" i="0" u="none">
              <a:solidFill>
                <a:srgbClr val="475569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" name="그래픽 19" descr="스피커폰 단색으로 채워진">
            <a:extLst>
              <a:ext uri="{FF2B5EF4-FFF2-40B4-BE49-F238E27FC236}">
                <a16:creationId xmlns:a16="http://schemas.microsoft.com/office/drawing/2014/main" id="{A251EB35-5D96-75E8-34FB-B294E8822D7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47725" y="5133043"/>
            <a:ext cx="348161" cy="348161"/>
          </a:xfrm>
          <a:prstGeom prst="rect">
            <a:avLst/>
          </a:prstGeom>
        </p:spPr>
      </p:pic>
      <p:pic>
        <p:nvPicPr>
          <p:cNvPr id="31" name="그림 3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626" y="496996"/>
            <a:ext cx="1803874" cy="524861"/>
          </a:xfrm>
          <a:prstGeom prst="rect">
            <a:avLst/>
          </a:prstGeom>
        </p:spPr>
      </p:pic>
      <p:sp>
        <p:nvSpPr>
          <p:cNvPr id="15" name="직사각형 14"/>
          <p:cNvSpPr/>
          <p:nvPr/>
        </p:nvSpPr>
        <p:spPr>
          <a:xfrm>
            <a:off x="804782" y="5525510"/>
            <a:ext cx="415498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altLang="ko-KR">
                <a:latin typeface="맑은 고딕" panose="020B0503020000020004" pitchFamily="50" charset="-127"/>
              </a:rPr>
              <a:t>☎</a:t>
            </a:r>
          </a:p>
        </p:txBody>
      </p:sp>
      <p:sp>
        <p:nvSpPr>
          <p:cNvPr id="21" name="직사각형 20"/>
          <p:cNvSpPr/>
          <p:nvPr/>
        </p:nvSpPr>
        <p:spPr>
          <a:xfrm>
            <a:off x="804782" y="5857747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>
                <a:latin typeface="맑은 고딕" panose="020B0503020000020004" pitchFamily="50" charset="-127"/>
              </a:rPr>
              <a:t>☎</a:t>
            </a:r>
          </a:p>
        </p:txBody>
      </p:sp>
      <p:sp>
        <p:nvSpPr>
          <p:cNvPr id="22" name="직사각형 21"/>
          <p:cNvSpPr/>
          <p:nvPr/>
        </p:nvSpPr>
        <p:spPr>
          <a:xfrm>
            <a:off x="804782" y="6164432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>
                <a:latin typeface="맑은 고딕" panose="020B0503020000020004" pitchFamily="50" charset="-127"/>
              </a:rPr>
              <a:t>☎</a:t>
            </a:r>
          </a:p>
        </p:txBody>
      </p:sp>
      <p:sp>
        <p:nvSpPr>
          <p:cNvPr id="37" name="직사각형 36"/>
          <p:cNvSpPr/>
          <p:nvPr/>
        </p:nvSpPr>
        <p:spPr>
          <a:xfrm>
            <a:off x="6424319" y="5547196"/>
            <a:ext cx="415498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altLang="ko-KR">
                <a:latin typeface="맑은 고딕" panose="020B0503020000020004" pitchFamily="50" charset="-127"/>
              </a:rPr>
              <a:t>☎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831684" y="3807898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 smtClean="0">
                <a:latin typeface="맑은 고딕" panose="020B0503020000020004" pitchFamily="50" charset="-127"/>
              </a:rPr>
              <a:t>▶</a:t>
            </a:r>
            <a:endParaRPr lang="ko-KR" altLang="en-US" sz="1400"/>
          </a:p>
        </p:txBody>
      </p:sp>
      <p:sp>
        <p:nvSpPr>
          <p:cNvPr id="38" name="직사각형 37"/>
          <p:cNvSpPr/>
          <p:nvPr/>
        </p:nvSpPr>
        <p:spPr>
          <a:xfrm>
            <a:off x="840332" y="4183419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>
                <a:latin typeface="맑은 고딕" panose="020B0503020000020004" pitchFamily="50" charset="-127"/>
                <a:cs typeface="Pretendard" panose="02000503000000020004" pitchFamily="50" charset="-127"/>
              </a:rPr>
              <a:t>▶</a:t>
            </a:r>
            <a:endParaRPr lang="ko-KR" altLang="en-US" sz="1400"/>
          </a:p>
        </p:txBody>
      </p:sp>
      <p:sp>
        <p:nvSpPr>
          <p:cNvPr id="33" name="직사각형 32"/>
          <p:cNvSpPr/>
          <p:nvPr/>
        </p:nvSpPr>
        <p:spPr>
          <a:xfrm>
            <a:off x="801983" y="1717322"/>
            <a:ext cx="42672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 smtClean="0">
                <a:latin typeface="맑은 고딕" panose="020B0503020000020004" pitchFamily="50" charset="-127"/>
              </a:rPr>
              <a:t>▶ </a:t>
            </a:r>
            <a:endParaRPr lang="ko-KR" altLang="en-US" sz="1400"/>
          </a:p>
        </p:txBody>
      </p:sp>
      <p:sp>
        <p:nvSpPr>
          <p:cNvPr id="35" name="직사각형 34"/>
          <p:cNvSpPr/>
          <p:nvPr/>
        </p:nvSpPr>
        <p:spPr>
          <a:xfrm>
            <a:off x="801983" y="2021920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 smtClean="0">
                <a:latin typeface="맑은 고딕" panose="020B0503020000020004" pitchFamily="50" charset="-127"/>
              </a:rPr>
              <a:t>▶</a:t>
            </a:r>
            <a:endParaRPr lang="ko-KR" altLang="en-US" sz="1400"/>
          </a:p>
        </p:txBody>
      </p:sp>
      <p:sp>
        <p:nvSpPr>
          <p:cNvPr id="36" name="TextBox 35"/>
          <p:cNvSpPr txBox="1"/>
          <p:nvPr/>
        </p:nvSpPr>
        <p:spPr>
          <a:xfrm>
            <a:off x="1104900" y="2092509"/>
            <a:ext cx="7528504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ko-KR" altLang="en-US" sz="1350">
                <a:solidFill>
                  <a:srgbClr val="475569"/>
                </a:solidFill>
                <a:latin typeface="+mj-ea"/>
                <a:ea typeface="+mj-ea"/>
              </a:rPr>
              <a:t>관할 지자체의 본 사업 참여 여부 및 당해 연도 예산 확보 상황에 따라</a:t>
            </a:r>
            <a:r>
              <a:rPr lang="en-US" altLang="ko-KR" sz="1350">
                <a:solidFill>
                  <a:srgbClr val="475569"/>
                </a:solidFill>
                <a:latin typeface="+mj-ea"/>
                <a:ea typeface="+mj-ea"/>
              </a:rPr>
              <a:t>, </a:t>
            </a:r>
            <a:r>
              <a:rPr lang="ko-KR" altLang="en-US" sz="1350">
                <a:solidFill>
                  <a:srgbClr val="475569"/>
                </a:solidFill>
                <a:latin typeface="+mj-ea"/>
                <a:ea typeface="+mj-ea"/>
              </a:rPr>
              <a:t>신청 요건을 충족하더라도 보조금 지원 </a:t>
            </a:r>
            <a:r>
              <a:rPr lang="ko-KR" altLang="en-US" sz="1350" smtClean="0">
                <a:solidFill>
                  <a:srgbClr val="475569"/>
                </a:solidFill>
                <a:latin typeface="+mj-ea"/>
                <a:ea typeface="+mj-ea"/>
              </a:rPr>
              <a:t>대상에서 </a:t>
            </a:r>
            <a:r>
              <a:rPr lang="ko-KR" altLang="en-US" sz="1350">
                <a:solidFill>
                  <a:srgbClr val="475569"/>
                </a:solidFill>
                <a:latin typeface="+mj-ea"/>
                <a:ea typeface="+mj-ea"/>
              </a:rPr>
              <a:t>제외될 수 있습니다</a:t>
            </a:r>
            <a:r>
              <a:rPr sz="1350" b="0" i="0" u="none" smtClean="0">
                <a:solidFill>
                  <a:srgbClr val="475569"/>
                </a:solidFill>
                <a:latin typeface="+mj-ea"/>
                <a:ea typeface="+mj-ea"/>
              </a:rPr>
              <a:t>.</a:t>
            </a:r>
            <a:endParaRPr sz="1350" b="0" i="0" u="none">
              <a:solidFill>
                <a:srgbClr val="475569"/>
              </a:solidFill>
              <a:latin typeface="+mj-ea"/>
              <a:ea typeface="+mj-ea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811384" y="2503135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 smtClean="0">
                <a:latin typeface="맑은 고딕" panose="020B0503020000020004" pitchFamily="50" charset="-127"/>
              </a:rPr>
              <a:t>▶</a:t>
            </a:r>
            <a:endParaRPr lang="ko-KR" altLang="en-US" sz="1400"/>
          </a:p>
        </p:txBody>
      </p:sp>
      <p:sp>
        <p:nvSpPr>
          <p:cNvPr id="41" name="TextBox 40"/>
          <p:cNvSpPr txBox="1"/>
          <p:nvPr/>
        </p:nvSpPr>
        <p:spPr>
          <a:xfrm>
            <a:off x="1089023" y="2527262"/>
            <a:ext cx="9606686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ko-KR" altLang="en-US" sz="1300">
                <a:solidFill>
                  <a:srgbClr val="475569"/>
                </a:solidFill>
              </a:rPr>
              <a:t>보조금 배정 후 실적이 저조한 경우</a:t>
            </a:r>
            <a:r>
              <a:rPr lang="en-US" altLang="ko-KR" sz="1300">
                <a:solidFill>
                  <a:srgbClr val="475569"/>
                </a:solidFill>
              </a:rPr>
              <a:t>, </a:t>
            </a:r>
            <a:r>
              <a:rPr lang="ko-KR" altLang="en-US" sz="1300">
                <a:solidFill>
                  <a:srgbClr val="475569"/>
                </a:solidFill>
              </a:rPr>
              <a:t>차년도 예산 배정 시 일부 감액될 수 있으므로 실제 사용 계획에 맞춰 신청해 주시기 바랍니다</a:t>
            </a:r>
            <a:r>
              <a:rPr lang="en-US" altLang="ko-KR">
                <a:solidFill>
                  <a:srgbClr val="475569"/>
                </a:solidFill>
              </a:rPr>
              <a:t>.</a:t>
            </a:r>
            <a:endParaRPr sz="1350" i="0" u="none">
              <a:solidFill>
                <a:srgbClr val="475569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</TotalTime>
  <Words>596</Words>
  <Application>Microsoft Office PowerPoint</Application>
  <PresentationFormat>와이드스크린</PresentationFormat>
  <Paragraphs>138</Paragraphs>
  <Slides>7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3" baseType="lpstr">
      <vt:lpstr>HY견고딕</vt:lpstr>
      <vt:lpstr>Pretendard</vt:lpstr>
      <vt:lpstr>맑은 고딕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subject/>
  <dc:creator>NHL</dc:creator>
  <cp:keywords/>
  <dc:description>generated using python-pptx</dc:description>
  <cp:lastModifiedBy>NHL</cp:lastModifiedBy>
  <cp:revision>39</cp:revision>
  <dcterms:created xsi:type="dcterms:W3CDTF">2013-01-27T09:14:16Z</dcterms:created>
  <dcterms:modified xsi:type="dcterms:W3CDTF">2026-08-20T07:11:30Z</dcterms:modified>
  <cp:category/>
</cp:coreProperties>
</file>